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0"/>
  </p:notesMasterIdLst>
  <p:sldIdLst>
    <p:sldId id="256" r:id="rId3"/>
    <p:sldId id="257" r:id="rId4"/>
    <p:sldId id="268" r:id="rId5"/>
    <p:sldId id="269" r:id="rId6"/>
    <p:sldId id="270" r:id="rId7"/>
    <p:sldId id="271" r:id="rId8"/>
    <p:sldId id="272" r:id="rId9"/>
    <p:sldId id="258" r:id="rId10"/>
    <p:sldId id="259" r:id="rId11"/>
    <p:sldId id="260" r:id="rId12"/>
    <p:sldId id="261" r:id="rId13"/>
    <p:sldId id="262" r:id="rId14"/>
    <p:sldId id="263" r:id="rId15"/>
    <p:sldId id="273" r:id="rId16"/>
    <p:sldId id="266" r:id="rId17"/>
    <p:sldId id="265" r:id="rId18"/>
    <p:sldId id="267" r:id="rId19"/>
  </p:sldIdLst>
  <p:sldSz cx="9144000" cy="5143500" type="screen16x9"/>
  <p:notesSz cx="6858000" cy="9144000"/>
  <p:embeddedFontLst>
    <p:embeddedFont>
      <p:font typeface="Proxima Nova"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228"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8E317-0B7A-4F8C-9078-EB4FF7ACD54C}"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US"/>
        </a:p>
      </dgm:t>
    </dgm:pt>
    <dgm:pt modelId="{2C11E6B4-8EA2-40AA-96C8-A85B5FA89E51}">
      <dgm:prSet phldrT="[Text]"/>
      <dgm:spPr/>
      <dgm:t>
        <a:bodyPr/>
        <a:lstStyle/>
        <a:p>
          <a:r>
            <a:rPr lang="en-US" dirty="0"/>
            <a:t>C1 Security Apparatus</a:t>
          </a:r>
        </a:p>
      </dgm:t>
    </dgm:pt>
    <dgm:pt modelId="{FAAF1CE4-A35D-4F69-85B5-058CAAF6F6E2}" type="parTrans" cxnId="{97BEB9CD-1C80-4FD7-9535-0A8183A6A70D}">
      <dgm:prSet/>
      <dgm:spPr/>
      <dgm:t>
        <a:bodyPr/>
        <a:lstStyle/>
        <a:p>
          <a:endParaRPr lang="en-US"/>
        </a:p>
      </dgm:t>
    </dgm:pt>
    <dgm:pt modelId="{C138A3C8-58F9-4802-A09D-64D33B1AB302}" type="sibTrans" cxnId="{97BEB9CD-1C80-4FD7-9535-0A8183A6A70D}">
      <dgm:prSet/>
      <dgm:spPr/>
      <dgm:t>
        <a:bodyPr/>
        <a:lstStyle/>
        <a:p>
          <a:endParaRPr lang="en-US"/>
        </a:p>
      </dgm:t>
    </dgm:pt>
    <dgm:pt modelId="{49530C56-2E9E-40DA-B5D7-7DAA28DF3894}">
      <dgm:prSet phldrT="[Text]"/>
      <dgm:spPr/>
      <dgm:t>
        <a:bodyPr/>
        <a:lstStyle/>
        <a:p>
          <a:r>
            <a:rPr lang="en-US" dirty="0"/>
            <a:t>security threats to a state, such as bombings, attacks and battle-related deaths, rebel movements, mutinies, coups, or terrorism.</a:t>
          </a:r>
        </a:p>
      </dgm:t>
    </dgm:pt>
    <dgm:pt modelId="{B8D253CB-A409-4277-9DE6-32CE3630D1DA}" type="parTrans" cxnId="{0980E351-B793-495D-A81C-C2BD7232FDE7}">
      <dgm:prSet/>
      <dgm:spPr/>
      <dgm:t>
        <a:bodyPr/>
        <a:lstStyle/>
        <a:p>
          <a:endParaRPr lang="en-US"/>
        </a:p>
      </dgm:t>
    </dgm:pt>
    <dgm:pt modelId="{20D2171D-8B79-47DC-B939-F30FBE60F2B6}" type="sibTrans" cxnId="{0980E351-B793-495D-A81C-C2BD7232FDE7}">
      <dgm:prSet/>
      <dgm:spPr/>
      <dgm:t>
        <a:bodyPr/>
        <a:lstStyle/>
        <a:p>
          <a:endParaRPr lang="en-US"/>
        </a:p>
      </dgm:t>
    </dgm:pt>
    <dgm:pt modelId="{B4DB7BFC-BB17-4BB8-BE8E-C4E800F21ABD}">
      <dgm:prSet phldrT="[Text]"/>
      <dgm:spPr/>
      <dgm:t>
        <a:bodyPr/>
        <a:lstStyle/>
        <a:p>
          <a:r>
            <a:rPr lang="en-US" dirty="0"/>
            <a:t>takes into account serious criminal factors, such as organized crime and homicides, and perceived trust of citizens in domestic security.</a:t>
          </a:r>
        </a:p>
      </dgm:t>
    </dgm:pt>
    <dgm:pt modelId="{5E1CB98C-2317-4373-88C9-BEBA0C118B81}" type="parTrans" cxnId="{289F3CF1-952B-46F2-8969-AA7B07128FE0}">
      <dgm:prSet/>
      <dgm:spPr/>
      <dgm:t>
        <a:bodyPr/>
        <a:lstStyle/>
        <a:p>
          <a:endParaRPr lang="en-US"/>
        </a:p>
      </dgm:t>
    </dgm:pt>
    <dgm:pt modelId="{EB7A12A2-B047-4CDA-9AF2-7B1CADE292E6}" type="sibTrans" cxnId="{289F3CF1-952B-46F2-8969-AA7B07128FE0}">
      <dgm:prSet/>
      <dgm:spPr/>
      <dgm:t>
        <a:bodyPr/>
        <a:lstStyle/>
        <a:p>
          <a:endParaRPr lang="en-US"/>
        </a:p>
      </dgm:t>
    </dgm:pt>
    <dgm:pt modelId="{620B9B34-E193-47A8-BFC4-1933CBBBB69D}">
      <dgm:prSet phldrT="[Text]"/>
      <dgm:spPr/>
      <dgm:t>
        <a:bodyPr/>
        <a:lstStyle/>
        <a:p>
          <a:r>
            <a:rPr lang="en-US" dirty="0"/>
            <a:t>C2 Factionalized Elites</a:t>
          </a:r>
        </a:p>
      </dgm:t>
    </dgm:pt>
    <dgm:pt modelId="{C7C3ACE4-FC8D-4691-854B-1C29ED655CA7}" type="parTrans" cxnId="{4C4D3136-E5C0-4BFD-881A-368E4AECD3C9}">
      <dgm:prSet/>
      <dgm:spPr/>
      <dgm:t>
        <a:bodyPr/>
        <a:lstStyle/>
        <a:p>
          <a:endParaRPr lang="en-US"/>
        </a:p>
      </dgm:t>
    </dgm:pt>
    <dgm:pt modelId="{431A9A34-99B0-4AC3-8A8A-C2028C984B3D}" type="sibTrans" cxnId="{4C4D3136-E5C0-4BFD-881A-368E4AECD3C9}">
      <dgm:prSet/>
      <dgm:spPr/>
      <dgm:t>
        <a:bodyPr/>
        <a:lstStyle/>
        <a:p>
          <a:endParaRPr lang="en-US"/>
        </a:p>
      </dgm:t>
    </dgm:pt>
    <dgm:pt modelId="{4A19D64D-2CBD-4F03-AE42-BFA63D29AA28}">
      <dgm:prSet phldrT="[Text]"/>
      <dgm:spPr/>
      <dgm:t>
        <a:bodyPr/>
        <a:lstStyle/>
        <a:p>
          <a:r>
            <a:rPr lang="en-US" dirty="0"/>
            <a:t>fragmentation of state institutions along ethnic, class, clan, racial or religious lines, as well as and brinksmanship and gridlock between ruling elites.</a:t>
          </a:r>
        </a:p>
      </dgm:t>
    </dgm:pt>
    <dgm:pt modelId="{6F38EDB8-37EC-4D0D-8840-6863A8D165BD}" type="parTrans" cxnId="{C70C495F-C1B6-4CFE-95FA-0710AA309BF6}">
      <dgm:prSet/>
      <dgm:spPr/>
      <dgm:t>
        <a:bodyPr/>
        <a:lstStyle/>
        <a:p>
          <a:endParaRPr lang="en-US"/>
        </a:p>
      </dgm:t>
    </dgm:pt>
    <dgm:pt modelId="{A6CE622C-AA9F-4FF7-A425-E96AD4C52BAA}" type="sibTrans" cxnId="{C70C495F-C1B6-4CFE-95FA-0710AA309BF6}">
      <dgm:prSet/>
      <dgm:spPr/>
      <dgm:t>
        <a:bodyPr/>
        <a:lstStyle/>
        <a:p>
          <a:endParaRPr lang="en-US"/>
        </a:p>
      </dgm:t>
    </dgm:pt>
    <dgm:pt modelId="{4BF3AFD4-6404-43C4-8856-3DB940A4C87D}">
      <dgm:prSet phldrT="[Text]"/>
      <dgm:spPr/>
      <dgm:t>
        <a:bodyPr/>
        <a:lstStyle/>
        <a:p>
          <a:r>
            <a:rPr lang="en-US" dirty="0"/>
            <a:t>It also factors the use of nationalistic political rhetoric by ruling elites, often in terms of nationalism, xenophobia, communal irredentism (e.g., a “greater Serbia”) or of communal solidarity (e.g., “ethnic cleansing” or “defending the faith”). In extreme cases, it can be representative of the absence of legitimate leadership widely accepted as representing the entire citizenry</a:t>
          </a:r>
        </a:p>
      </dgm:t>
    </dgm:pt>
    <dgm:pt modelId="{C853AAA3-D4B2-475E-B7ED-B6C554306AEF}" type="parTrans" cxnId="{3CB05BE1-DC26-4316-989B-D7BD7998C7FA}">
      <dgm:prSet/>
      <dgm:spPr/>
      <dgm:t>
        <a:bodyPr/>
        <a:lstStyle/>
        <a:p>
          <a:endParaRPr lang="en-US"/>
        </a:p>
      </dgm:t>
    </dgm:pt>
    <dgm:pt modelId="{A7452B0A-2933-490A-B039-29F89C2011D9}" type="sibTrans" cxnId="{3CB05BE1-DC26-4316-989B-D7BD7998C7FA}">
      <dgm:prSet/>
      <dgm:spPr/>
      <dgm:t>
        <a:bodyPr/>
        <a:lstStyle/>
        <a:p>
          <a:endParaRPr lang="en-US"/>
        </a:p>
      </dgm:t>
    </dgm:pt>
    <dgm:pt modelId="{511A38E4-A6F1-42AF-B5B8-E4F27AEB3794}">
      <dgm:prSet phldrT="[Text]"/>
      <dgm:spPr/>
      <dgm:t>
        <a:bodyPr/>
        <a:lstStyle/>
        <a:p>
          <a:r>
            <a:rPr lang="en-US" dirty="0"/>
            <a:t>C3 Group Grievance</a:t>
          </a:r>
        </a:p>
      </dgm:t>
    </dgm:pt>
    <dgm:pt modelId="{E3ACB786-A062-4EE7-91C0-3F30EA9611CA}" type="parTrans" cxnId="{8733380A-825C-43E3-87C3-283F41C30978}">
      <dgm:prSet/>
      <dgm:spPr/>
      <dgm:t>
        <a:bodyPr/>
        <a:lstStyle/>
        <a:p>
          <a:endParaRPr lang="en-US"/>
        </a:p>
      </dgm:t>
    </dgm:pt>
    <dgm:pt modelId="{60E2BE35-A841-47E7-B930-3C1D9925D207}" type="sibTrans" cxnId="{8733380A-825C-43E3-87C3-283F41C30978}">
      <dgm:prSet/>
      <dgm:spPr/>
      <dgm:t>
        <a:bodyPr/>
        <a:lstStyle/>
        <a:p>
          <a:endParaRPr lang="en-US"/>
        </a:p>
      </dgm:t>
    </dgm:pt>
    <dgm:pt modelId="{FA537DE2-B8DA-4B3E-89DD-42EF1A3ECACD}">
      <dgm:prSet phldrT="[Text]"/>
      <dgm:spPr/>
      <dgm:t>
        <a:bodyPr/>
        <a:lstStyle/>
        <a:p>
          <a:r>
            <a:rPr lang="en-US" dirty="0"/>
            <a:t>focuses on divisions and schisms between different groups in society – particularly divisions based on social or political characteristics – and their role in access to services or resources, and inclusion in the political process</a:t>
          </a:r>
        </a:p>
      </dgm:t>
    </dgm:pt>
    <dgm:pt modelId="{1BE1EB7C-43ED-41B7-8704-6CA2221E60EE}" type="parTrans" cxnId="{871660AC-E15C-4F3E-A661-3B9A31765F2B}">
      <dgm:prSet/>
      <dgm:spPr/>
      <dgm:t>
        <a:bodyPr/>
        <a:lstStyle/>
        <a:p>
          <a:endParaRPr lang="en-US"/>
        </a:p>
      </dgm:t>
    </dgm:pt>
    <dgm:pt modelId="{7039315B-DC94-4A11-BEDB-FD88FF5E0B35}" type="sibTrans" cxnId="{871660AC-E15C-4F3E-A661-3B9A31765F2B}">
      <dgm:prSet/>
      <dgm:spPr/>
      <dgm:t>
        <a:bodyPr/>
        <a:lstStyle/>
        <a:p>
          <a:endParaRPr lang="en-US"/>
        </a:p>
      </dgm:t>
    </dgm:pt>
    <dgm:pt modelId="{4A324AF8-02F5-4965-9D76-3078C5C708BC}">
      <dgm:prSet phldrT="[Text]"/>
      <dgm:spPr/>
      <dgm:t>
        <a:bodyPr/>
        <a:lstStyle/>
        <a:p>
          <a:r>
            <a:rPr lang="en-US" dirty="0"/>
            <a:t>may also have a historical component, where aggrieved communal groups cite injustices of the past, sometimes going back centuries, that influence and shape that group’s role in society and relationships with other groups. This history may in turn be shaped by patterns of real or perceived atrocities or “crimes” committed with apparent impunity against communal groups</a:t>
          </a:r>
        </a:p>
      </dgm:t>
    </dgm:pt>
    <dgm:pt modelId="{49990F0E-17A2-4969-8EDB-0BB6242D0C49}" type="parTrans" cxnId="{417F2E13-5EF4-4230-BD6A-7940B8C13C74}">
      <dgm:prSet/>
      <dgm:spPr/>
      <dgm:t>
        <a:bodyPr/>
        <a:lstStyle/>
        <a:p>
          <a:endParaRPr lang="en-US"/>
        </a:p>
      </dgm:t>
    </dgm:pt>
    <dgm:pt modelId="{FE65CEF8-B55D-4BED-87EE-579C03B8331C}" type="sibTrans" cxnId="{417F2E13-5EF4-4230-BD6A-7940B8C13C74}">
      <dgm:prSet/>
      <dgm:spPr/>
      <dgm:t>
        <a:bodyPr/>
        <a:lstStyle/>
        <a:p>
          <a:endParaRPr lang="en-US"/>
        </a:p>
      </dgm:t>
    </dgm:pt>
    <dgm:pt modelId="{988E2BE9-61A0-48D0-8EC2-7A23FDD6C4CA}" type="pres">
      <dgm:prSet presAssocID="{DEA8E317-0B7A-4F8C-9078-EB4FF7ACD54C}" presName="Name0" presStyleCnt="0">
        <dgm:presLayoutVars>
          <dgm:dir/>
          <dgm:animLvl val="lvl"/>
          <dgm:resizeHandles val="exact"/>
        </dgm:presLayoutVars>
      </dgm:prSet>
      <dgm:spPr/>
    </dgm:pt>
    <dgm:pt modelId="{B59BBD7A-4C3F-4AC7-B929-6C29F872FB97}" type="pres">
      <dgm:prSet presAssocID="{2C11E6B4-8EA2-40AA-96C8-A85B5FA89E51}" presName="linNode" presStyleCnt="0"/>
      <dgm:spPr/>
    </dgm:pt>
    <dgm:pt modelId="{3D016036-C464-4383-B7C3-8F1F6595CD2A}" type="pres">
      <dgm:prSet presAssocID="{2C11E6B4-8EA2-40AA-96C8-A85B5FA89E51}" presName="parentText" presStyleLbl="node1" presStyleIdx="0" presStyleCnt="3">
        <dgm:presLayoutVars>
          <dgm:chMax val="1"/>
          <dgm:bulletEnabled val="1"/>
        </dgm:presLayoutVars>
      </dgm:prSet>
      <dgm:spPr/>
    </dgm:pt>
    <dgm:pt modelId="{FA7525A0-71D0-40F5-A2A3-3059067C6AD1}" type="pres">
      <dgm:prSet presAssocID="{2C11E6B4-8EA2-40AA-96C8-A85B5FA89E51}" presName="descendantText" presStyleLbl="alignAccFollowNode1" presStyleIdx="0" presStyleCnt="3">
        <dgm:presLayoutVars>
          <dgm:bulletEnabled val="1"/>
        </dgm:presLayoutVars>
      </dgm:prSet>
      <dgm:spPr/>
    </dgm:pt>
    <dgm:pt modelId="{62F2ACFA-C4E3-4074-8906-5BA7A43D5ECA}" type="pres">
      <dgm:prSet presAssocID="{C138A3C8-58F9-4802-A09D-64D33B1AB302}" presName="sp" presStyleCnt="0"/>
      <dgm:spPr/>
    </dgm:pt>
    <dgm:pt modelId="{89BC7E28-9A49-4A27-8751-27BD5B008A9E}" type="pres">
      <dgm:prSet presAssocID="{620B9B34-E193-47A8-BFC4-1933CBBBB69D}" presName="linNode" presStyleCnt="0"/>
      <dgm:spPr/>
    </dgm:pt>
    <dgm:pt modelId="{644386E8-3686-4A28-AF1C-22746FDB20EE}" type="pres">
      <dgm:prSet presAssocID="{620B9B34-E193-47A8-BFC4-1933CBBBB69D}" presName="parentText" presStyleLbl="node1" presStyleIdx="1" presStyleCnt="3">
        <dgm:presLayoutVars>
          <dgm:chMax val="1"/>
          <dgm:bulletEnabled val="1"/>
        </dgm:presLayoutVars>
      </dgm:prSet>
      <dgm:spPr/>
    </dgm:pt>
    <dgm:pt modelId="{941835E6-972B-4B2D-B965-107694EA3906}" type="pres">
      <dgm:prSet presAssocID="{620B9B34-E193-47A8-BFC4-1933CBBBB69D}" presName="descendantText" presStyleLbl="alignAccFollowNode1" presStyleIdx="1" presStyleCnt="3">
        <dgm:presLayoutVars>
          <dgm:bulletEnabled val="1"/>
        </dgm:presLayoutVars>
      </dgm:prSet>
      <dgm:spPr/>
    </dgm:pt>
    <dgm:pt modelId="{ACB75EBC-6988-427D-875C-B865EFB48AB6}" type="pres">
      <dgm:prSet presAssocID="{431A9A34-99B0-4AC3-8A8A-C2028C984B3D}" presName="sp" presStyleCnt="0"/>
      <dgm:spPr/>
    </dgm:pt>
    <dgm:pt modelId="{33307510-8ECD-45F4-9705-11927076320D}" type="pres">
      <dgm:prSet presAssocID="{511A38E4-A6F1-42AF-B5B8-E4F27AEB3794}" presName="linNode" presStyleCnt="0"/>
      <dgm:spPr/>
    </dgm:pt>
    <dgm:pt modelId="{63B4A3F4-B266-4B91-A58D-8D3194CF174C}" type="pres">
      <dgm:prSet presAssocID="{511A38E4-A6F1-42AF-B5B8-E4F27AEB3794}" presName="parentText" presStyleLbl="node1" presStyleIdx="2" presStyleCnt="3">
        <dgm:presLayoutVars>
          <dgm:chMax val="1"/>
          <dgm:bulletEnabled val="1"/>
        </dgm:presLayoutVars>
      </dgm:prSet>
      <dgm:spPr/>
    </dgm:pt>
    <dgm:pt modelId="{28C0B1AC-E1A8-47D7-8B6A-3B1AB1C779F8}" type="pres">
      <dgm:prSet presAssocID="{511A38E4-A6F1-42AF-B5B8-E4F27AEB3794}" presName="descendantText" presStyleLbl="alignAccFollowNode1" presStyleIdx="2" presStyleCnt="3">
        <dgm:presLayoutVars>
          <dgm:bulletEnabled val="1"/>
        </dgm:presLayoutVars>
      </dgm:prSet>
      <dgm:spPr/>
    </dgm:pt>
  </dgm:ptLst>
  <dgm:cxnLst>
    <dgm:cxn modelId="{8733380A-825C-43E3-87C3-283F41C30978}" srcId="{DEA8E317-0B7A-4F8C-9078-EB4FF7ACD54C}" destId="{511A38E4-A6F1-42AF-B5B8-E4F27AEB3794}" srcOrd="2" destOrd="0" parTransId="{E3ACB786-A062-4EE7-91C0-3F30EA9611CA}" sibTransId="{60E2BE35-A841-47E7-B930-3C1D9925D207}"/>
    <dgm:cxn modelId="{417F2E13-5EF4-4230-BD6A-7940B8C13C74}" srcId="{511A38E4-A6F1-42AF-B5B8-E4F27AEB3794}" destId="{4A324AF8-02F5-4965-9D76-3078C5C708BC}" srcOrd="1" destOrd="0" parTransId="{49990F0E-17A2-4969-8EDB-0BB6242D0C49}" sibTransId="{FE65CEF8-B55D-4BED-87EE-579C03B8331C}"/>
    <dgm:cxn modelId="{77B6B627-DEFF-4296-8CA0-5743BE9E54A1}" type="presOf" srcId="{4A324AF8-02F5-4965-9D76-3078C5C708BC}" destId="{28C0B1AC-E1A8-47D7-8B6A-3B1AB1C779F8}" srcOrd="0" destOrd="1" presId="urn:microsoft.com/office/officeart/2005/8/layout/vList5"/>
    <dgm:cxn modelId="{8B3DC631-D593-4B67-9A37-0660E51F3E0D}" type="presOf" srcId="{4A19D64D-2CBD-4F03-AE42-BFA63D29AA28}" destId="{941835E6-972B-4B2D-B965-107694EA3906}" srcOrd="0" destOrd="0" presId="urn:microsoft.com/office/officeart/2005/8/layout/vList5"/>
    <dgm:cxn modelId="{4C4D3136-E5C0-4BFD-881A-368E4AECD3C9}" srcId="{DEA8E317-0B7A-4F8C-9078-EB4FF7ACD54C}" destId="{620B9B34-E193-47A8-BFC4-1933CBBBB69D}" srcOrd="1" destOrd="0" parTransId="{C7C3ACE4-FC8D-4691-854B-1C29ED655CA7}" sibTransId="{431A9A34-99B0-4AC3-8A8A-C2028C984B3D}"/>
    <dgm:cxn modelId="{C70C495F-C1B6-4CFE-95FA-0710AA309BF6}" srcId="{620B9B34-E193-47A8-BFC4-1933CBBBB69D}" destId="{4A19D64D-2CBD-4F03-AE42-BFA63D29AA28}" srcOrd="0" destOrd="0" parTransId="{6F38EDB8-37EC-4D0D-8840-6863A8D165BD}" sibTransId="{A6CE622C-AA9F-4FF7-A425-E96AD4C52BAA}"/>
    <dgm:cxn modelId="{06524762-9623-43C0-820E-C0C40227A265}" type="presOf" srcId="{DEA8E317-0B7A-4F8C-9078-EB4FF7ACD54C}" destId="{988E2BE9-61A0-48D0-8EC2-7A23FDD6C4CA}" srcOrd="0" destOrd="0" presId="urn:microsoft.com/office/officeart/2005/8/layout/vList5"/>
    <dgm:cxn modelId="{42733F6E-2646-42D4-A2B8-5E9F76B76E70}" type="presOf" srcId="{620B9B34-E193-47A8-BFC4-1933CBBBB69D}" destId="{644386E8-3686-4A28-AF1C-22746FDB20EE}" srcOrd="0" destOrd="0" presId="urn:microsoft.com/office/officeart/2005/8/layout/vList5"/>
    <dgm:cxn modelId="{556EE071-6BE4-47CB-8156-F8FA4D7AC414}" type="presOf" srcId="{B4DB7BFC-BB17-4BB8-BE8E-C4E800F21ABD}" destId="{FA7525A0-71D0-40F5-A2A3-3059067C6AD1}" srcOrd="0" destOrd="1" presId="urn:microsoft.com/office/officeart/2005/8/layout/vList5"/>
    <dgm:cxn modelId="{0980E351-B793-495D-A81C-C2BD7232FDE7}" srcId="{2C11E6B4-8EA2-40AA-96C8-A85B5FA89E51}" destId="{49530C56-2E9E-40DA-B5D7-7DAA28DF3894}" srcOrd="0" destOrd="0" parTransId="{B8D253CB-A409-4277-9DE6-32CE3630D1DA}" sibTransId="{20D2171D-8B79-47DC-B939-F30FBE60F2B6}"/>
    <dgm:cxn modelId="{F15CDA85-3FB4-45CB-AE72-151C35B66D8F}" type="presOf" srcId="{FA537DE2-B8DA-4B3E-89DD-42EF1A3ECACD}" destId="{28C0B1AC-E1A8-47D7-8B6A-3B1AB1C779F8}" srcOrd="0" destOrd="0" presId="urn:microsoft.com/office/officeart/2005/8/layout/vList5"/>
    <dgm:cxn modelId="{871660AC-E15C-4F3E-A661-3B9A31765F2B}" srcId="{511A38E4-A6F1-42AF-B5B8-E4F27AEB3794}" destId="{FA537DE2-B8DA-4B3E-89DD-42EF1A3ECACD}" srcOrd="0" destOrd="0" parTransId="{1BE1EB7C-43ED-41B7-8704-6CA2221E60EE}" sibTransId="{7039315B-DC94-4A11-BEDB-FD88FF5E0B35}"/>
    <dgm:cxn modelId="{1ACA11BC-E8C4-4318-A864-E655C6A091FD}" type="presOf" srcId="{4BF3AFD4-6404-43C4-8856-3DB940A4C87D}" destId="{941835E6-972B-4B2D-B965-107694EA3906}" srcOrd="0" destOrd="1" presId="urn:microsoft.com/office/officeart/2005/8/layout/vList5"/>
    <dgm:cxn modelId="{D06380C5-AA9E-445C-B254-E9D164D2D96A}" type="presOf" srcId="{49530C56-2E9E-40DA-B5D7-7DAA28DF3894}" destId="{FA7525A0-71D0-40F5-A2A3-3059067C6AD1}" srcOrd="0" destOrd="0" presId="urn:microsoft.com/office/officeart/2005/8/layout/vList5"/>
    <dgm:cxn modelId="{97BEB9CD-1C80-4FD7-9535-0A8183A6A70D}" srcId="{DEA8E317-0B7A-4F8C-9078-EB4FF7ACD54C}" destId="{2C11E6B4-8EA2-40AA-96C8-A85B5FA89E51}" srcOrd="0" destOrd="0" parTransId="{FAAF1CE4-A35D-4F69-85B5-058CAAF6F6E2}" sibTransId="{C138A3C8-58F9-4802-A09D-64D33B1AB302}"/>
    <dgm:cxn modelId="{44233ACE-D9FD-41C9-B289-4DFD3D03BCEF}" type="presOf" srcId="{2C11E6B4-8EA2-40AA-96C8-A85B5FA89E51}" destId="{3D016036-C464-4383-B7C3-8F1F6595CD2A}" srcOrd="0" destOrd="0" presId="urn:microsoft.com/office/officeart/2005/8/layout/vList5"/>
    <dgm:cxn modelId="{3CB05BE1-DC26-4316-989B-D7BD7998C7FA}" srcId="{620B9B34-E193-47A8-BFC4-1933CBBBB69D}" destId="{4BF3AFD4-6404-43C4-8856-3DB940A4C87D}" srcOrd="1" destOrd="0" parTransId="{C853AAA3-D4B2-475E-B7ED-B6C554306AEF}" sibTransId="{A7452B0A-2933-490A-B039-29F89C2011D9}"/>
    <dgm:cxn modelId="{FCF5F0ED-9B21-402F-A3A7-E25FBFB9218C}" type="presOf" srcId="{511A38E4-A6F1-42AF-B5B8-E4F27AEB3794}" destId="{63B4A3F4-B266-4B91-A58D-8D3194CF174C}" srcOrd="0" destOrd="0" presId="urn:microsoft.com/office/officeart/2005/8/layout/vList5"/>
    <dgm:cxn modelId="{289F3CF1-952B-46F2-8969-AA7B07128FE0}" srcId="{2C11E6B4-8EA2-40AA-96C8-A85B5FA89E51}" destId="{B4DB7BFC-BB17-4BB8-BE8E-C4E800F21ABD}" srcOrd="1" destOrd="0" parTransId="{5E1CB98C-2317-4373-88C9-BEBA0C118B81}" sibTransId="{EB7A12A2-B047-4CDA-9AF2-7B1CADE292E6}"/>
    <dgm:cxn modelId="{EC502B59-987B-4FF9-8933-E16D200B4602}" type="presParOf" srcId="{988E2BE9-61A0-48D0-8EC2-7A23FDD6C4CA}" destId="{B59BBD7A-4C3F-4AC7-B929-6C29F872FB97}" srcOrd="0" destOrd="0" presId="urn:microsoft.com/office/officeart/2005/8/layout/vList5"/>
    <dgm:cxn modelId="{B60CC5C9-D4BD-4458-A729-F2174F54C681}" type="presParOf" srcId="{B59BBD7A-4C3F-4AC7-B929-6C29F872FB97}" destId="{3D016036-C464-4383-B7C3-8F1F6595CD2A}" srcOrd="0" destOrd="0" presId="urn:microsoft.com/office/officeart/2005/8/layout/vList5"/>
    <dgm:cxn modelId="{EF13F1CE-06EA-4465-A808-4747AFA3FF26}" type="presParOf" srcId="{B59BBD7A-4C3F-4AC7-B929-6C29F872FB97}" destId="{FA7525A0-71D0-40F5-A2A3-3059067C6AD1}" srcOrd="1" destOrd="0" presId="urn:microsoft.com/office/officeart/2005/8/layout/vList5"/>
    <dgm:cxn modelId="{F16567F3-0311-4BF1-9819-B6E15BCEF67A}" type="presParOf" srcId="{988E2BE9-61A0-48D0-8EC2-7A23FDD6C4CA}" destId="{62F2ACFA-C4E3-4074-8906-5BA7A43D5ECA}" srcOrd="1" destOrd="0" presId="urn:microsoft.com/office/officeart/2005/8/layout/vList5"/>
    <dgm:cxn modelId="{3D210064-BEA8-4B17-AD51-BE03C12F5417}" type="presParOf" srcId="{988E2BE9-61A0-48D0-8EC2-7A23FDD6C4CA}" destId="{89BC7E28-9A49-4A27-8751-27BD5B008A9E}" srcOrd="2" destOrd="0" presId="urn:microsoft.com/office/officeart/2005/8/layout/vList5"/>
    <dgm:cxn modelId="{ECD6CF3E-4867-4A06-B11B-522A34F28A42}" type="presParOf" srcId="{89BC7E28-9A49-4A27-8751-27BD5B008A9E}" destId="{644386E8-3686-4A28-AF1C-22746FDB20EE}" srcOrd="0" destOrd="0" presId="urn:microsoft.com/office/officeart/2005/8/layout/vList5"/>
    <dgm:cxn modelId="{181D5304-6CB7-4884-AAE3-D5B6EE55CCBD}" type="presParOf" srcId="{89BC7E28-9A49-4A27-8751-27BD5B008A9E}" destId="{941835E6-972B-4B2D-B965-107694EA3906}" srcOrd="1" destOrd="0" presId="urn:microsoft.com/office/officeart/2005/8/layout/vList5"/>
    <dgm:cxn modelId="{6C7C3F43-F0D5-48DA-B28C-52D23DB984DB}" type="presParOf" srcId="{988E2BE9-61A0-48D0-8EC2-7A23FDD6C4CA}" destId="{ACB75EBC-6988-427D-875C-B865EFB48AB6}" srcOrd="3" destOrd="0" presId="urn:microsoft.com/office/officeart/2005/8/layout/vList5"/>
    <dgm:cxn modelId="{E0C40D60-AC5F-437C-8740-1DA68DEE83FF}" type="presParOf" srcId="{988E2BE9-61A0-48D0-8EC2-7A23FDD6C4CA}" destId="{33307510-8ECD-45F4-9705-11927076320D}" srcOrd="4" destOrd="0" presId="urn:microsoft.com/office/officeart/2005/8/layout/vList5"/>
    <dgm:cxn modelId="{F2A2C3EF-104E-4E18-B425-6E490E5ED7D4}" type="presParOf" srcId="{33307510-8ECD-45F4-9705-11927076320D}" destId="{63B4A3F4-B266-4B91-A58D-8D3194CF174C}" srcOrd="0" destOrd="0" presId="urn:microsoft.com/office/officeart/2005/8/layout/vList5"/>
    <dgm:cxn modelId="{37BEA7AD-4F69-4044-97B6-0207DDC68EAA}" type="presParOf" srcId="{33307510-8ECD-45F4-9705-11927076320D}" destId="{28C0B1AC-E1A8-47D7-8B6A-3B1AB1C779F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A8E317-0B7A-4F8C-9078-EB4FF7ACD54C}"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US"/>
        </a:p>
      </dgm:t>
    </dgm:pt>
    <dgm:pt modelId="{2C11E6B4-8EA2-40AA-96C8-A85B5FA89E51}">
      <dgm:prSet phldrT="[Text]"/>
      <dgm:spPr/>
      <dgm:t>
        <a:bodyPr/>
        <a:lstStyle/>
        <a:p>
          <a:r>
            <a:rPr lang="en-US" dirty="0"/>
            <a:t>E1 Economic Decline &amp; Poverty</a:t>
          </a:r>
        </a:p>
      </dgm:t>
    </dgm:pt>
    <dgm:pt modelId="{FAAF1CE4-A35D-4F69-85B5-058CAAF6F6E2}" type="parTrans" cxnId="{97BEB9CD-1C80-4FD7-9535-0A8183A6A70D}">
      <dgm:prSet/>
      <dgm:spPr/>
      <dgm:t>
        <a:bodyPr/>
        <a:lstStyle/>
        <a:p>
          <a:endParaRPr lang="en-US"/>
        </a:p>
      </dgm:t>
    </dgm:pt>
    <dgm:pt modelId="{C138A3C8-58F9-4802-A09D-64D33B1AB302}" type="sibTrans" cxnId="{97BEB9CD-1C80-4FD7-9535-0A8183A6A70D}">
      <dgm:prSet/>
      <dgm:spPr/>
      <dgm:t>
        <a:bodyPr/>
        <a:lstStyle/>
        <a:p>
          <a:endParaRPr lang="en-US"/>
        </a:p>
      </dgm:t>
    </dgm:pt>
    <dgm:pt modelId="{49530C56-2E9E-40DA-B5D7-7DAA28DF3894}">
      <dgm:prSet phldrT="[Text]"/>
      <dgm:spPr/>
      <dgm:t>
        <a:bodyPr/>
        <a:lstStyle/>
        <a:p>
          <a:r>
            <a:rPr lang="en-US" dirty="0"/>
            <a:t>considers factors related to economic decline within a country. For example, the Indicator looks at patterns of progressive economic decline of the society as a whole as measured by per capita income, Gross National Product, unemployment rates, inflation, productivity, debt, poverty levels, or business failures</a:t>
          </a:r>
        </a:p>
      </dgm:t>
    </dgm:pt>
    <dgm:pt modelId="{B8D253CB-A409-4277-9DE6-32CE3630D1DA}" type="parTrans" cxnId="{0980E351-B793-495D-A81C-C2BD7232FDE7}">
      <dgm:prSet/>
      <dgm:spPr/>
      <dgm:t>
        <a:bodyPr/>
        <a:lstStyle/>
        <a:p>
          <a:endParaRPr lang="en-US"/>
        </a:p>
      </dgm:t>
    </dgm:pt>
    <dgm:pt modelId="{20D2171D-8B79-47DC-B939-F30FBE60F2B6}" type="sibTrans" cxnId="{0980E351-B793-495D-A81C-C2BD7232FDE7}">
      <dgm:prSet/>
      <dgm:spPr/>
      <dgm:t>
        <a:bodyPr/>
        <a:lstStyle/>
        <a:p>
          <a:endParaRPr lang="en-US"/>
        </a:p>
      </dgm:t>
    </dgm:pt>
    <dgm:pt modelId="{B4DB7BFC-BB17-4BB8-BE8E-C4E800F21ABD}">
      <dgm:prSet phldrT="[Text]"/>
      <dgm:spPr/>
      <dgm:t>
        <a:bodyPr/>
        <a:lstStyle/>
        <a:p>
          <a:r>
            <a:rPr lang="en-US" dirty="0"/>
            <a:t>sudden drops in commodity prices, trade revenue, or foreign investment, and any collapse or devaluation of the national currency. </a:t>
          </a:r>
        </a:p>
      </dgm:t>
    </dgm:pt>
    <dgm:pt modelId="{5E1CB98C-2317-4373-88C9-BEBA0C118B81}" type="parTrans" cxnId="{289F3CF1-952B-46F2-8969-AA7B07128FE0}">
      <dgm:prSet/>
      <dgm:spPr/>
      <dgm:t>
        <a:bodyPr/>
        <a:lstStyle/>
        <a:p>
          <a:endParaRPr lang="en-US"/>
        </a:p>
      </dgm:t>
    </dgm:pt>
    <dgm:pt modelId="{EB7A12A2-B047-4CDA-9AF2-7B1CADE292E6}" type="sibTrans" cxnId="{289F3CF1-952B-46F2-8969-AA7B07128FE0}">
      <dgm:prSet/>
      <dgm:spPr/>
      <dgm:t>
        <a:bodyPr/>
        <a:lstStyle/>
        <a:p>
          <a:endParaRPr lang="en-US"/>
        </a:p>
      </dgm:t>
    </dgm:pt>
    <dgm:pt modelId="{620B9B34-E193-47A8-BFC4-1933CBBBB69D}">
      <dgm:prSet phldrT="[Text]"/>
      <dgm:spPr/>
      <dgm:t>
        <a:bodyPr/>
        <a:lstStyle/>
        <a:p>
          <a:r>
            <a:rPr lang="en-US" dirty="0"/>
            <a:t>E2 Uneven Economic Development</a:t>
          </a:r>
        </a:p>
      </dgm:t>
    </dgm:pt>
    <dgm:pt modelId="{C7C3ACE4-FC8D-4691-854B-1C29ED655CA7}" type="parTrans" cxnId="{4C4D3136-E5C0-4BFD-881A-368E4AECD3C9}">
      <dgm:prSet/>
      <dgm:spPr/>
      <dgm:t>
        <a:bodyPr/>
        <a:lstStyle/>
        <a:p>
          <a:endParaRPr lang="en-US"/>
        </a:p>
      </dgm:t>
    </dgm:pt>
    <dgm:pt modelId="{431A9A34-99B0-4AC3-8A8A-C2028C984B3D}" type="sibTrans" cxnId="{4C4D3136-E5C0-4BFD-881A-368E4AECD3C9}">
      <dgm:prSet/>
      <dgm:spPr/>
      <dgm:t>
        <a:bodyPr/>
        <a:lstStyle/>
        <a:p>
          <a:endParaRPr lang="en-US"/>
        </a:p>
      </dgm:t>
    </dgm:pt>
    <dgm:pt modelId="{4A19D64D-2CBD-4F03-AE42-BFA63D29AA28}">
      <dgm:prSet phldrT="[Text]"/>
      <dgm:spPr/>
      <dgm:t>
        <a:bodyPr/>
        <a:lstStyle/>
        <a:p>
          <a:r>
            <a:rPr lang="en-US" dirty="0"/>
            <a:t>inequality within the economy, irrespective of the actual performance of an economy.</a:t>
          </a:r>
        </a:p>
      </dgm:t>
    </dgm:pt>
    <dgm:pt modelId="{6F38EDB8-37EC-4D0D-8840-6863A8D165BD}" type="parTrans" cxnId="{C70C495F-C1B6-4CFE-95FA-0710AA309BF6}">
      <dgm:prSet/>
      <dgm:spPr/>
      <dgm:t>
        <a:bodyPr/>
        <a:lstStyle/>
        <a:p>
          <a:endParaRPr lang="en-US"/>
        </a:p>
      </dgm:t>
    </dgm:pt>
    <dgm:pt modelId="{A6CE622C-AA9F-4FF7-A425-E96AD4C52BAA}" type="sibTrans" cxnId="{C70C495F-C1B6-4CFE-95FA-0710AA309BF6}">
      <dgm:prSet/>
      <dgm:spPr/>
      <dgm:t>
        <a:bodyPr/>
        <a:lstStyle/>
        <a:p>
          <a:endParaRPr lang="en-US"/>
        </a:p>
      </dgm:t>
    </dgm:pt>
    <dgm:pt modelId="{4BF3AFD4-6404-43C4-8856-3DB940A4C87D}">
      <dgm:prSet phldrT="[Text]"/>
      <dgm:spPr/>
      <dgm:t>
        <a:bodyPr/>
        <a:lstStyle/>
        <a:p>
          <a:r>
            <a:rPr lang="en-US" dirty="0"/>
            <a:t>looks at structural inequality that is based on group (such as racial, ethnic, religious, or other identity group) or based on education, economic status, or region (such as urban-rural divide)</a:t>
          </a:r>
        </a:p>
      </dgm:t>
    </dgm:pt>
    <dgm:pt modelId="{C853AAA3-D4B2-475E-B7ED-B6C554306AEF}" type="parTrans" cxnId="{3CB05BE1-DC26-4316-989B-D7BD7998C7FA}">
      <dgm:prSet/>
      <dgm:spPr/>
      <dgm:t>
        <a:bodyPr/>
        <a:lstStyle/>
        <a:p>
          <a:endParaRPr lang="en-US"/>
        </a:p>
      </dgm:t>
    </dgm:pt>
    <dgm:pt modelId="{A7452B0A-2933-490A-B039-29F89C2011D9}" type="sibTrans" cxnId="{3CB05BE1-DC26-4316-989B-D7BD7998C7FA}">
      <dgm:prSet/>
      <dgm:spPr/>
      <dgm:t>
        <a:bodyPr/>
        <a:lstStyle/>
        <a:p>
          <a:endParaRPr lang="en-US"/>
        </a:p>
      </dgm:t>
    </dgm:pt>
    <dgm:pt modelId="{511A38E4-A6F1-42AF-B5B8-E4F27AEB3794}">
      <dgm:prSet phldrT="[Text]"/>
      <dgm:spPr/>
      <dgm:t>
        <a:bodyPr/>
        <a:lstStyle/>
        <a:p>
          <a:r>
            <a:rPr lang="en-US" dirty="0"/>
            <a:t>E3 Human Flight &amp; Brain Drain</a:t>
          </a:r>
        </a:p>
      </dgm:t>
    </dgm:pt>
    <dgm:pt modelId="{E3ACB786-A062-4EE7-91C0-3F30EA9611CA}" type="parTrans" cxnId="{8733380A-825C-43E3-87C3-283F41C30978}">
      <dgm:prSet/>
      <dgm:spPr/>
      <dgm:t>
        <a:bodyPr/>
        <a:lstStyle/>
        <a:p>
          <a:endParaRPr lang="en-US"/>
        </a:p>
      </dgm:t>
    </dgm:pt>
    <dgm:pt modelId="{60E2BE35-A841-47E7-B930-3C1D9925D207}" type="sibTrans" cxnId="{8733380A-825C-43E3-87C3-283F41C30978}">
      <dgm:prSet/>
      <dgm:spPr/>
      <dgm:t>
        <a:bodyPr/>
        <a:lstStyle/>
        <a:p>
          <a:endParaRPr lang="en-US"/>
        </a:p>
      </dgm:t>
    </dgm:pt>
    <dgm:pt modelId="{FA537DE2-B8DA-4B3E-89DD-42EF1A3ECACD}">
      <dgm:prSet phldrT="[Text]"/>
      <dgm:spPr/>
      <dgm:t>
        <a:bodyPr/>
        <a:lstStyle/>
        <a:p>
          <a:r>
            <a:rPr lang="en-US" dirty="0"/>
            <a:t>considers the economic impact of human displacement (for economic or political reasons) and the consequences this may have on a country’s development.</a:t>
          </a:r>
        </a:p>
      </dgm:t>
    </dgm:pt>
    <dgm:pt modelId="{1BE1EB7C-43ED-41B7-8704-6CA2221E60EE}" type="parTrans" cxnId="{871660AC-E15C-4F3E-A661-3B9A31765F2B}">
      <dgm:prSet/>
      <dgm:spPr/>
      <dgm:t>
        <a:bodyPr/>
        <a:lstStyle/>
        <a:p>
          <a:endParaRPr lang="en-US"/>
        </a:p>
      </dgm:t>
    </dgm:pt>
    <dgm:pt modelId="{7039315B-DC94-4A11-BEDB-FD88FF5E0B35}" type="sibTrans" cxnId="{871660AC-E15C-4F3E-A661-3B9A31765F2B}">
      <dgm:prSet/>
      <dgm:spPr/>
      <dgm:t>
        <a:bodyPr/>
        <a:lstStyle/>
        <a:p>
          <a:endParaRPr lang="en-US"/>
        </a:p>
      </dgm:t>
    </dgm:pt>
    <dgm:pt modelId="{4A324AF8-02F5-4965-9D76-3078C5C708BC}">
      <dgm:prSet phldrT="[Text]"/>
      <dgm:spPr/>
      <dgm:t>
        <a:bodyPr/>
        <a:lstStyle/>
        <a:p>
          <a:r>
            <a:rPr lang="en-US" dirty="0"/>
            <a:t>voluntary emigration of the middle class – particularly economically productive segments of the population, such as entrepreneurs, or skilled workers such as physicians – due to economic deterioration in their home country and the hope of better opportunities farther afield</a:t>
          </a:r>
        </a:p>
      </dgm:t>
    </dgm:pt>
    <dgm:pt modelId="{49990F0E-17A2-4969-8EDB-0BB6242D0C49}" type="parTrans" cxnId="{417F2E13-5EF4-4230-BD6A-7940B8C13C74}">
      <dgm:prSet/>
      <dgm:spPr/>
      <dgm:t>
        <a:bodyPr/>
        <a:lstStyle/>
        <a:p>
          <a:endParaRPr lang="en-US"/>
        </a:p>
      </dgm:t>
    </dgm:pt>
    <dgm:pt modelId="{FE65CEF8-B55D-4BED-87EE-579C03B8331C}" type="sibTrans" cxnId="{417F2E13-5EF4-4230-BD6A-7940B8C13C74}">
      <dgm:prSet/>
      <dgm:spPr/>
      <dgm:t>
        <a:bodyPr/>
        <a:lstStyle/>
        <a:p>
          <a:endParaRPr lang="en-US"/>
        </a:p>
      </dgm:t>
    </dgm:pt>
    <dgm:pt modelId="{988E2BE9-61A0-48D0-8EC2-7A23FDD6C4CA}" type="pres">
      <dgm:prSet presAssocID="{DEA8E317-0B7A-4F8C-9078-EB4FF7ACD54C}" presName="Name0" presStyleCnt="0">
        <dgm:presLayoutVars>
          <dgm:dir/>
          <dgm:animLvl val="lvl"/>
          <dgm:resizeHandles val="exact"/>
        </dgm:presLayoutVars>
      </dgm:prSet>
      <dgm:spPr/>
    </dgm:pt>
    <dgm:pt modelId="{B59BBD7A-4C3F-4AC7-B929-6C29F872FB97}" type="pres">
      <dgm:prSet presAssocID="{2C11E6B4-8EA2-40AA-96C8-A85B5FA89E51}" presName="linNode" presStyleCnt="0"/>
      <dgm:spPr/>
    </dgm:pt>
    <dgm:pt modelId="{3D016036-C464-4383-B7C3-8F1F6595CD2A}" type="pres">
      <dgm:prSet presAssocID="{2C11E6B4-8EA2-40AA-96C8-A85B5FA89E51}" presName="parentText" presStyleLbl="node1" presStyleIdx="0" presStyleCnt="3" custLinFactNeighborX="-2878">
        <dgm:presLayoutVars>
          <dgm:chMax val="1"/>
          <dgm:bulletEnabled val="1"/>
        </dgm:presLayoutVars>
      </dgm:prSet>
      <dgm:spPr/>
    </dgm:pt>
    <dgm:pt modelId="{FA7525A0-71D0-40F5-A2A3-3059067C6AD1}" type="pres">
      <dgm:prSet presAssocID="{2C11E6B4-8EA2-40AA-96C8-A85B5FA89E51}" presName="descendantText" presStyleLbl="alignAccFollowNode1" presStyleIdx="0" presStyleCnt="3">
        <dgm:presLayoutVars>
          <dgm:bulletEnabled val="1"/>
        </dgm:presLayoutVars>
      </dgm:prSet>
      <dgm:spPr/>
    </dgm:pt>
    <dgm:pt modelId="{62F2ACFA-C4E3-4074-8906-5BA7A43D5ECA}" type="pres">
      <dgm:prSet presAssocID="{C138A3C8-58F9-4802-A09D-64D33B1AB302}" presName="sp" presStyleCnt="0"/>
      <dgm:spPr/>
    </dgm:pt>
    <dgm:pt modelId="{89BC7E28-9A49-4A27-8751-27BD5B008A9E}" type="pres">
      <dgm:prSet presAssocID="{620B9B34-E193-47A8-BFC4-1933CBBBB69D}" presName="linNode" presStyleCnt="0"/>
      <dgm:spPr/>
    </dgm:pt>
    <dgm:pt modelId="{644386E8-3686-4A28-AF1C-22746FDB20EE}" type="pres">
      <dgm:prSet presAssocID="{620B9B34-E193-47A8-BFC4-1933CBBBB69D}" presName="parentText" presStyleLbl="node1" presStyleIdx="1" presStyleCnt="3">
        <dgm:presLayoutVars>
          <dgm:chMax val="1"/>
          <dgm:bulletEnabled val="1"/>
        </dgm:presLayoutVars>
      </dgm:prSet>
      <dgm:spPr/>
    </dgm:pt>
    <dgm:pt modelId="{941835E6-972B-4B2D-B965-107694EA3906}" type="pres">
      <dgm:prSet presAssocID="{620B9B34-E193-47A8-BFC4-1933CBBBB69D}" presName="descendantText" presStyleLbl="alignAccFollowNode1" presStyleIdx="1" presStyleCnt="3">
        <dgm:presLayoutVars>
          <dgm:bulletEnabled val="1"/>
        </dgm:presLayoutVars>
      </dgm:prSet>
      <dgm:spPr/>
    </dgm:pt>
    <dgm:pt modelId="{ACB75EBC-6988-427D-875C-B865EFB48AB6}" type="pres">
      <dgm:prSet presAssocID="{431A9A34-99B0-4AC3-8A8A-C2028C984B3D}" presName="sp" presStyleCnt="0"/>
      <dgm:spPr/>
    </dgm:pt>
    <dgm:pt modelId="{33307510-8ECD-45F4-9705-11927076320D}" type="pres">
      <dgm:prSet presAssocID="{511A38E4-A6F1-42AF-B5B8-E4F27AEB3794}" presName="linNode" presStyleCnt="0"/>
      <dgm:spPr/>
    </dgm:pt>
    <dgm:pt modelId="{63B4A3F4-B266-4B91-A58D-8D3194CF174C}" type="pres">
      <dgm:prSet presAssocID="{511A38E4-A6F1-42AF-B5B8-E4F27AEB3794}" presName="parentText" presStyleLbl="node1" presStyleIdx="2" presStyleCnt="3">
        <dgm:presLayoutVars>
          <dgm:chMax val="1"/>
          <dgm:bulletEnabled val="1"/>
        </dgm:presLayoutVars>
      </dgm:prSet>
      <dgm:spPr/>
    </dgm:pt>
    <dgm:pt modelId="{28C0B1AC-E1A8-47D7-8B6A-3B1AB1C779F8}" type="pres">
      <dgm:prSet presAssocID="{511A38E4-A6F1-42AF-B5B8-E4F27AEB3794}" presName="descendantText" presStyleLbl="alignAccFollowNode1" presStyleIdx="2" presStyleCnt="3">
        <dgm:presLayoutVars>
          <dgm:bulletEnabled val="1"/>
        </dgm:presLayoutVars>
      </dgm:prSet>
      <dgm:spPr/>
    </dgm:pt>
  </dgm:ptLst>
  <dgm:cxnLst>
    <dgm:cxn modelId="{8733380A-825C-43E3-87C3-283F41C30978}" srcId="{DEA8E317-0B7A-4F8C-9078-EB4FF7ACD54C}" destId="{511A38E4-A6F1-42AF-B5B8-E4F27AEB3794}" srcOrd="2" destOrd="0" parTransId="{E3ACB786-A062-4EE7-91C0-3F30EA9611CA}" sibTransId="{60E2BE35-A841-47E7-B930-3C1D9925D207}"/>
    <dgm:cxn modelId="{417F2E13-5EF4-4230-BD6A-7940B8C13C74}" srcId="{511A38E4-A6F1-42AF-B5B8-E4F27AEB3794}" destId="{4A324AF8-02F5-4965-9D76-3078C5C708BC}" srcOrd="1" destOrd="0" parTransId="{49990F0E-17A2-4969-8EDB-0BB6242D0C49}" sibTransId="{FE65CEF8-B55D-4BED-87EE-579C03B8331C}"/>
    <dgm:cxn modelId="{77B6B627-DEFF-4296-8CA0-5743BE9E54A1}" type="presOf" srcId="{4A324AF8-02F5-4965-9D76-3078C5C708BC}" destId="{28C0B1AC-E1A8-47D7-8B6A-3B1AB1C779F8}" srcOrd="0" destOrd="1" presId="urn:microsoft.com/office/officeart/2005/8/layout/vList5"/>
    <dgm:cxn modelId="{8B3DC631-D593-4B67-9A37-0660E51F3E0D}" type="presOf" srcId="{4A19D64D-2CBD-4F03-AE42-BFA63D29AA28}" destId="{941835E6-972B-4B2D-B965-107694EA3906}" srcOrd="0" destOrd="0" presId="urn:microsoft.com/office/officeart/2005/8/layout/vList5"/>
    <dgm:cxn modelId="{4C4D3136-E5C0-4BFD-881A-368E4AECD3C9}" srcId="{DEA8E317-0B7A-4F8C-9078-EB4FF7ACD54C}" destId="{620B9B34-E193-47A8-BFC4-1933CBBBB69D}" srcOrd="1" destOrd="0" parTransId="{C7C3ACE4-FC8D-4691-854B-1C29ED655CA7}" sibTransId="{431A9A34-99B0-4AC3-8A8A-C2028C984B3D}"/>
    <dgm:cxn modelId="{C70C495F-C1B6-4CFE-95FA-0710AA309BF6}" srcId="{620B9B34-E193-47A8-BFC4-1933CBBBB69D}" destId="{4A19D64D-2CBD-4F03-AE42-BFA63D29AA28}" srcOrd="0" destOrd="0" parTransId="{6F38EDB8-37EC-4D0D-8840-6863A8D165BD}" sibTransId="{A6CE622C-AA9F-4FF7-A425-E96AD4C52BAA}"/>
    <dgm:cxn modelId="{06524762-9623-43C0-820E-C0C40227A265}" type="presOf" srcId="{DEA8E317-0B7A-4F8C-9078-EB4FF7ACD54C}" destId="{988E2BE9-61A0-48D0-8EC2-7A23FDD6C4CA}" srcOrd="0" destOrd="0" presId="urn:microsoft.com/office/officeart/2005/8/layout/vList5"/>
    <dgm:cxn modelId="{42733F6E-2646-42D4-A2B8-5E9F76B76E70}" type="presOf" srcId="{620B9B34-E193-47A8-BFC4-1933CBBBB69D}" destId="{644386E8-3686-4A28-AF1C-22746FDB20EE}" srcOrd="0" destOrd="0" presId="urn:microsoft.com/office/officeart/2005/8/layout/vList5"/>
    <dgm:cxn modelId="{556EE071-6BE4-47CB-8156-F8FA4D7AC414}" type="presOf" srcId="{B4DB7BFC-BB17-4BB8-BE8E-C4E800F21ABD}" destId="{FA7525A0-71D0-40F5-A2A3-3059067C6AD1}" srcOrd="0" destOrd="1" presId="urn:microsoft.com/office/officeart/2005/8/layout/vList5"/>
    <dgm:cxn modelId="{0980E351-B793-495D-A81C-C2BD7232FDE7}" srcId="{2C11E6B4-8EA2-40AA-96C8-A85B5FA89E51}" destId="{49530C56-2E9E-40DA-B5D7-7DAA28DF3894}" srcOrd="0" destOrd="0" parTransId="{B8D253CB-A409-4277-9DE6-32CE3630D1DA}" sibTransId="{20D2171D-8B79-47DC-B939-F30FBE60F2B6}"/>
    <dgm:cxn modelId="{F15CDA85-3FB4-45CB-AE72-151C35B66D8F}" type="presOf" srcId="{FA537DE2-B8DA-4B3E-89DD-42EF1A3ECACD}" destId="{28C0B1AC-E1A8-47D7-8B6A-3B1AB1C779F8}" srcOrd="0" destOrd="0" presId="urn:microsoft.com/office/officeart/2005/8/layout/vList5"/>
    <dgm:cxn modelId="{871660AC-E15C-4F3E-A661-3B9A31765F2B}" srcId="{511A38E4-A6F1-42AF-B5B8-E4F27AEB3794}" destId="{FA537DE2-B8DA-4B3E-89DD-42EF1A3ECACD}" srcOrd="0" destOrd="0" parTransId="{1BE1EB7C-43ED-41B7-8704-6CA2221E60EE}" sibTransId="{7039315B-DC94-4A11-BEDB-FD88FF5E0B35}"/>
    <dgm:cxn modelId="{1ACA11BC-E8C4-4318-A864-E655C6A091FD}" type="presOf" srcId="{4BF3AFD4-6404-43C4-8856-3DB940A4C87D}" destId="{941835E6-972B-4B2D-B965-107694EA3906}" srcOrd="0" destOrd="1" presId="urn:microsoft.com/office/officeart/2005/8/layout/vList5"/>
    <dgm:cxn modelId="{D06380C5-AA9E-445C-B254-E9D164D2D96A}" type="presOf" srcId="{49530C56-2E9E-40DA-B5D7-7DAA28DF3894}" destId="{FA7525A0-71D0-40F5-A2A3-3059067C6AD1}" srcOrd="0" destOrd="0" presId="urn:microsoft.com/office/officeart/2005/8/layout/vList5"/>
    <dgm:cxn modelId="{97BEB9CD-1C80-4FD7-9535-0A8183A6A70D}" srcId="{DEA8E317-0B7A-4F8C-9078-EB4FF7ACD54C}" destId="{2C11E6B4-8EA2-40AA-96C8-A85B5FA89E51}" srcOrd="0" destOrd="0" parTransId="{FAAF1CE4-A35D-4F69-85B5-058CAAF6F6E2}" sibTransId="{C138A3C8-58F9-4802-A09D-64D33B1AB302}"/>
    <dgm:cxn modelId="{44233ACE-D9FD-41C9-B289-4DFD3D03BCEF}" type="presOf" srcId="{2C11E6B4-8EA2-40AA-96C8-A85B5FA89E51}" destId="{3D016036-C464-4383-B7C3-8F1F6595CD2A}" srcOrd="0" destOrd="0" presId="urn:microsoft.com/office/officeart/2005/8/layout/vList5"/>
    <dgm:cxn modelId="{3CB05BE1-DC26-4316-989B-D7BD7998C7FA}" srcId="{620B9B34-E193-47A8-BFC4-1933CBBBB69D}" destId="{4BF3AFD4-6404-43C4-8856-3DB940A4C87D}" srcOrd="1" destOrd="0" parTransId="{C853AAA3-D4B2-475E-B7ED-B6C554306AEF}" sibTransId="{A7452B0A-2933-490A-B039-29F89C2011D9}"/>
    <dgm:cxn modelId="{FCF5F0ED-9B21-402F-A3A7-E25FBFB9218C}" type="presOf" srcId="{511A38E4-A6F1-42AF-B5B8-E4F27AEB3794}" destId="{63B4A3F4-B266-4B91-A58D-8D3194CF174C}" srcOrd="0" destOrd="0" presId="urn:microsoft.com/office/officeart/2005/8/layout/vList5"/>
    <dgm:cxn modelId="{289F3CF1-952B-46F2-8969-AA7B07128FE0}" srcId="{2C11E6B4-8EA2-40AA-96C8-A85B5FA89E51}" destId="{B4DB7BFC-BB17-4BB8-BE8E-C4E800F21ABD}" srcOrd="1" destOrd="0" parTransId="{5E1CB98C-2317-4373-88C9-BEBA0C118B81}" sibTransId="{EB7A12A2-B047-4CDA-9AF2-7B1CADE292E6}"/>
    <dgm:cxn modelId="{EC502B59-987B-4FF9-8933-E16D200B4602}" type="presParOf" srcId="{988E2BE9-61A0-48D0-8EC2-7A23FDD6C4CA}" destId="{B59BBD7A-4C3F-4AC7-B929-6C29F872FB97}" srcOrd="0" destOrd="0" presId="urn:microsoft.com/office/officeart/2005/8/layout/vList5"/>
    <dgm:cxn modelId="{B60CC5C9-D4BD-4458-A729-F2174F54C681}" type="presParOf" srcId="{B59BBD7A-4C3F-4AC7-B929-6C29F872FB97}" destId="{3D016036-C464-4383-B7C3-8F1F6595CD2A}" srcOrd="0" destOrd="0" presId="urn:microsoft.com/office/officeart/2005/8/layout/vList5"/>
    <dgm:cxn modelId="{EF13F1CE-06EA-4465-A808-4747AFA3FF26}" type="presParOf" srcId="{B59BBD7A-4C3F-4AC7-B929-6C29F872FB97}" destId="{FA7525A0-71D0-40F5-A2A3-3059067C6AD1}" srcOrd="1" destOrd="0" presId="urn:microsoft.com/office/officeart/2005/8/layout/vList5"/>
    <dgm:cxn modelId="{F16567F3-0311-4BF1-9819-B6E15BCEF67A}" type="presParOf" srcId="{988E2BE9-61A0-48D0-8EC2-7A23FDD6C4CA}" destId="{62F2ACFA-C4E3-4074-8906-5BA7A43D5ECA}" srcOrd="1" destOrd="0" presId="urn:microsoft.com/office/officeart/2005/8/layout/vList5"/>
    <dgm:cxn modelId="{3D210064-BEA8-4B17-AD51-BE03C12F5417}" type="presParOf" srcId="{988E2BE9-61A0-48D0-8EC2-7A23FDD6C4CA}" destId="{89BC7E28-9A49-4A27-8751-27BD5B008A9E}" srcOrd="2" destOrd="0" presId="urn:microsoft.com/office/officeart/2005/8/layout/vList5"/>
    <dgm:cxn modelId="{ECD6CF3E-4867-4A06-B11B-522A34F28A42}" type="presParOf" srcId="{89BC7E28-9A49-4A27-8751-27BD5B008A9E}" destId="{644386E8-3686-4A28-AF1C-22746FDB20EE}" srcOrd="0" destOrd="0" presId="urn:microsoft.com/office/officeart/2005/8/layout/vList5"/>
    <dgm:cxn modelId="{181D5304-6CB7-4884-AAE3-D5B6EE55CCBD}" type="presParOf" srcId="{89BC7E28-9A49-4A27-8751-27BD5B008A9E}" destId="{941835E6-972B-4B2D-B965-107694EA3906}" srcOrd="1" destOrd="0" presId="urn:microsoft.com/office/officeart/2005/8/layout/vList5"/>
    <dgm:cxn modelId="{6C7C3F43-F0D5-48DA-B28C-52D23DB984DB}" type="presParOf" srcId="{988E2BE9-61A0-48D0-8EC2-7A23FDD6C4CA}" destId="{ACB75EBC-6988-427D-875C-B865EFB48AB6}" srcOrd="3" destOrd="0" presId="urn:microsoft.com/office/officeart/2005/8/layout/vList5"/>
    <dgm:cxn modelId="{E0C40D60-AC5F-437C-8740-1DA68DEE83FF}" type="presParOf" srcId="{988E2BE9-61A0-48D0-8EC2-7A23FDD6C4CA}" destId="{33307510-8ECD-45F4-9705-11927076320D}" srcOrd="4" destOrd="0" presId="urn:microsoft.com/office/officeart/2005/8/layout/vList5"/>
    <dgm:cxn modelId="{F2A2C3EF-104E-4E18-B425-6E490E5ED7D4}" type="presParOf" srcId="{33307510-8ECD-45F4-9705-11927076320D}" destId="{63B4A3F4-B266-4B91-A58D-8D3194CF174C}" srcOrd="0" destOrd="0" presId="urn:microsoft.com/office/officeart/2005/8/layout/vList5"/>
    <dgm:cxn modelId="{37BEA7AD-4F69-4044-97B6-0207DDC68EAA}" type="presParOf" srcId="{33307510-8ECD-45F4-9705-11927076320D}" destId="{28C0B1AC-E1A8-47D7-8B6A-3B1AB1C779F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A8E317-0B7A-4F8C-9078-EB4FF7ACD54C}"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US"/>
        </a:p>
      </dgm:t>
    </dgm:pt>
    <dgm:pt modelId="{2C11E6B4-8EA2-40AA-96C8-A85B5FA89E51}">
      <dgm:prSet phldrT="[Text]"/>
      <dgm:spPr/>
      <dgm:t>
        <a:bodyPr/>
        <a:lstStyle/>
        <a:p>
          <a:r>
            <a:rPr lang="en-US" dirty="0"/>
            <a:t>P1 State Legitimacy</a:t>
          </a:r>
        </a:p>
      </dgm:t>
    </dgm:pt>
    <dgm:pt modelId="{FAAF1CE4-A35D-4F69-85B5-058CAAF6F6E2}" type="parTrans" cxnId="{97BEB9CD-1C80-4FD7-9535-0A8183A6A70D}">
      <dgm:prSet/>
      <dgm:spPr/>
      <dgm:t>
        <a:bodyPr/>
        <a:lstStyle/>
        <a:p>
          <a:endParaRPr lang="en-US"/>
        </a:p>
      </dgm:t>
    </dgm:pt>
    <dgm:pt modelId="{C138A3C8-58F9-4802-A09D-64D33B1AB302}" type="sibTrans" cxnId="{97BEB9CD-1C80-4FD7-9535-0A8183A6A70D}">
      <dgm:prSet/>
      <dgm:spPr/>
      <dgm:t>
        <a:bodyPr/>
        <a:lstStyle/>
        <a:p>
          <a:endParaRPr lang="en-US"/>
        </a:p>
      </dgm:t>
    </dgm:pt>
    <dgm:pt modelId="{49530C56-2E9E-40DA-B5D7-7DAA28DF3894}">
      <dgm:prSet phldrT="[Text]"/>
      <dgm:spPr/>
      <dgm:t>
        <a:bodyPr/>
        <a:lstStyle/>
        <a:p>
          <a:r>
            <a:rPr lang="en-US" dirty="0"/>
            <a:t>the representativeness and openness of government and its relationship with its citizenry.</a:t>
          </a:r>
        </a:p>
      </dgm:t>
    </dgm:pt>
    <dgm:pt modelId="{B8D253CB-A409-4277-9DE6-32CE3630D1DA}" type="parTrans" cxnId="{0980E351-B793-495D-A81C-C2BD7232FDE7}">
      <dgm:prSet/>
      <dgm:spPr/>
      <dgm:t>
        <a:bodyPr/>
        <a:lstStyle/>
        <a:p>
          <a:endParaRPr lang="en-US"/>
        </a:p>
      </dgm:t>
    </dgm:pt>
    <dgm:pt modelId="{20D2171D-8B79-47DC-B939-F30FBE60F2B6}" type="sibTrans" cxnId="{0980E351-B793-495D-A81C-C2BD7232FDE7}">
      <dgm:prSet/>
      <dgm:spPr/>
      <dgm:t>
        <a:bodyPr/>
        <a:lstStyle/>
        <a:p>
          <a:endParaRPr lang="en-US"/>
        </a:p>
      </dgm:t>
    </dgm:pt>
    <dgm:pt modelId="{B4DB7BFC-BB17-4BB8-BE8E-C4E800F21ABD}">
      <dgm:prSet phldrT="[Text]"/>
      <dgm:spPr/>
      <dgm:t>
        <a:bodyPr/>
        <a:lstStyle/>
        <a:p>
          <a:r>
            <a:rPr lang="en-US" dirty="0"/>
            <a:t>looks at the population’s level of confidence in state institutions and processes, and assesses the effects where that confidence is absent, manifested through mass public demonstrations, sustained civil disobedience, or the rise of armed insurgencies.</a:t>
          </a:r>
        </a:p>
      </dgm:t>
    </dgm:pt>
    <dgm:pt modelId="{5E1CB98C-2317-4373-88C9-BEBA0C118B81}" type="parTrans" cxnId="{289F3CF1-952B-46F2-8969-AA7B07128FE0}">
      <dgm:prSet/>
      <dgm:spPr/>
      <dgm:t>
        <a:bodyPr/>
        <a:lstStyle/>
        <a:p>
          <a:endParaRPr lang="en-US"/>
        </a:p>
      </dgm:t>
    </dgm:pt>
    <dgm:pt modelId="{EB7A12A2-B047-4CDA-9AF2-7B1CADE292E6}" type="sibTrans" cxnId="{289F3CF1-952B-46F2-8969-AA7B07128FE0}">
      <dgm:prSet/>
      <dgm:spPr/>
      <dgm:t>
        <a:bodyPr/>
        <a:lstStyle/>
        <a:p>
          <a:endParaRPr lang="en-US"/>
        </a:p>
      </dgm:t>
    </dgm:pt>
    <dgm:pt modelId="{620B9B34-E193-47A8-BFC4-1933CBBBB69D}">
      <dgm:prSet phldrT="[Text]"/>
      <dgm:spPr/>
      <dgm:t>
        <a:bodyPr/>
        <a:lstStyle/>
        <a:p>
          <a:r>
            <a:rPr lang="en-US" dirty="0"/>
            <a:t>P2 Public Services</a:t>
          </a:r>
        </a:p>
      </dgm:t>
    </dgm:pt>
    <dgm:pt modelId="{C7C3ACE4-FC8D-4691-854B-1C29ED655CA7}" type="parTrans" cxnId="{4C4D3136-E5C0-4BFD-881A-368E4AECD3C9}">
      <dgm:prSet/>
      <dgm:spPr/>
      <dgm:t>
        <a:bodyPr/>
        <a:lstStyle/>
        <a:p>
          <a:endParaRPr lang="en-US"/>
        </a:p>
      </dgm:t>
    </dgm:pt>
    <dgm:pt modelId="{431A9A34-99B0-4AC3-8A8A-C2028C984B3D}" type="sibTrans" cxnId="{4C4D3136-E5C0-4BFD-881A-368E4AECD3C9}">
      <dgm:prSet/>
      <dgm:spPr/>
      <dgm:t>
        <a:bodyPr/>
        <a:lstStyle/>
        <a:p>
          <a:endParaRPr lang="en-US"/>
        </a:p>
      </dgm:t>
    </dgm:pt>
    <dgm:pt modelId="{4A19D64D-2CBD-4F03-AE42-BFA63D29AA28}">
      <dgm:prSet phldrT="[Text]"/>
      <dgm:spPr/>
      <dgm:t>
        <a:bodyPr/>
        <a:lstStyle/>
        <a:p>
          <a:r>
            <a:rPr lang="en-US" dirty="0"/>
            <a:t>presence of basic state functions that serve the people. On the one hand, this may include the provision of essential services, such as health, education, water and sanitation, transport infrastructure, electricity and power, and internet and connectivity</a:t>
          </a:r>
        </a:p>
      </dgm:t>
    </dgm:pt>
    <dgm:pt modelId="{6F38EDB8-37EC-4D0D-8840-6863A8D165BD}" type="parTrans" cxnId="{C70C495F-C1B6-4CFE-95FA-0710AA309BF6}">
      <dgm:prSet/>
      <dgm:spPr/>
      <dgm:t>
        <a:bodyPr/>
        <a:lstStyle/>
        <a:p>
          <a:endParaRPr lang="en-US"/>
        </a:p>
      </dgm:t>
    </dgm:pt>
    <dgm:pt modelId="{A6CE622C-AA9F-4FF7-A425-E96AD4C52BAA}" type="sibTrans" cxnId="{C70C495F-C1B6-4CFE-95FA-0710AA309BF6}">
      <dgm:prSet/>
      <dgm:spPr/>
      <dgm:t>
        <a:bodyPr/>
        <a:lstStyle/>
        <a:p>
          <a:endParaRPr lang="en-US"/>
        </a:p>
      </dgm:t>
    </dgm:pt>
    <dgm:pt modelId="{4BF3AFD4-6404-43C4-8856-3DB940A4C87D}">
      <dgm:prSet phldrT="[Text]"/>
      <dgm:spPr/>
      <dgm:t>
        <a:bodyPr/>
        <a:lstStyle/>
        <a:p>
          <a:r>
            <a:rPr lang="en-US" dirty="0"/>
            <a:t>it may include the state’s ability to protect its citizens, such as from terrorism and violence, through perceived effective policing</a:t>
          </a:r>
        </a:p>
      </dgm:t>
    </dgm:pt>
    <dgm:pt modelId="{C853AAA3-D4B2-475E-B7ED-B6C554306AEF}" type="parTrans" cxnId="{3CB05BE1-DC26-4316-989B-D7BD7998C7FA}">
      <dgm:prSet/>
      <dgm:spPr/>
      <dgm:t>
        <a:bodyPr/>
        <a:lstStyle/>
        <a:p>
          <a:endParaRPr lang="en-US"/>
        </a:p>
      </dgm:t>
    </dgm:pt>
    <dgm:pt modelId="{A7452B0A-2933-490A-B039-29F89C2011D9}" type="sibTrans" cxnId="{3CB05BE1-DC26-4316-989B-D7BD7998C7FA}">
      <dgm:prSet/>
      <dgm:spPr/>
      <dgm:t>
        <a:bodyPr/>
        <a:lstStyle/>
        <a:p>
          <a:endParaRPr lang="en-US"/>
        </a:p>
      </dgm:t>
    </dgm:pt>
    <dgm:pt modelId="{511A38E4-A6F1-42AF-B5B8-E4F27AEB3794}">
      <dgm:prSet phldrT="[Text]"/>
      <dgm:spPr/>
      <dgm:t>
        <a:bodyPr/>
        <a:lstStyle/>
        <a:p>
          <a:r>
            <a:rPr lang="en-US" dirty="0"/>
            <a:t>P3 Human Rights &amp; Rule of Law</a:t>
          </a:r>
        </a:p>
      </dgm:t>
    </dgm:pt>
    <dgm:pt modelId="{E3ACB786-A062-4EE7-91C0-3F30EA9611CA}" type="parTrans" cxnId="{8733380A-825C-43E3-87C3-283F41C30978}">
      <dgm:prSet/>
      <dgm:spPr/>
      <dgm:t>
        <a:bodyPr/>
        <a:lstStyle/>
        <a:p>
          <a:endParaRPr lang="en-US"/>
        </a:p>
      </dgm:t>
    </dgm:pt>
    <dgm:pt modelId="{60E2BE35-A841-47E7-B930-3C1D9925D207}" type="sibTrans" cxnId="{8733380A-825C-43E3-87C3-283F41C30978}">
      <dgm:prSet/>
      <dgm:spPr/>
      <dgm:t>
        <a:bodyPr/>
        <a:lstStyle/>
        <a:p>
          <a:endParaRPr lang="en-US"/>
        </a:p>
      </dgm:t>
    </dgm:pt>
    <dgm:pt modelId="{FA537DE2-B8DA-4B3E-89DD-42EF1A3ECACD}">
      <dgm:prSet phldrT="[Text]"/>
      <dgm:spPr/>
      <dgm:t>
        <a:bodyPr/>
        <a:lstStyle/>
        <a:p>
          <a:r>
            <a:rPr lang="en-US" dirty="0"/>
            <a:t>considers the relationship between the state and its population insofar as fundamental human rights are protected and freedoms are observed and respected.</a:t>
          </a:r>
        </a:p>
      </dgm:t>
    </dgm:pt>
    <dgm:pt modelId="{1BE1EB7C-43ED-41B7-8704-6CA2221E60EE}" type="parTrans" cxnId="{871660AC-E15C-4F3E-A661-3B9A31765F2B}">
      <dgm:prSet/>
      <dgm:spPr/>
      <dgm:t>
        <a:bodyPr/>
        <a:lstStyle/>
        <a:p>
          <a:endParaRPr lang="en-US"/>
        </a:p>
      </dgm:t>
    </dgm:pt>
    <dgm:pt modelId="{7039315B-DC94-4A11-BEDB-FD88FF5E0B35}" type="sibTrans" cxnId="{871660AC-E15C-4F3E-A661-3B9A31765F2B}">
      <dgm:prSet/>
      <dgm:spPr/>
      <dgm:t>
        <a:bodyPr/>
        <a:lstStyle/>
        <a:p>
          <a:endParaRPr lang="en-US"/>
        </a:p>
      </dgm:t>
    </dgm:pt>
    <dgm:pt modelId="{4A324AF8-02F5-4965-9D76-3078C5C708BC}">
      <dgm:prSet phldrT="[Text]"/>
      <dgm:spPr/>
      <dgm:t>
        <a:bodyPr/>
        <a:lstStyle/>
        <a:p>
          <a:r>
            <a:rPr lang="en-US" dirty="0"/>
            <a:t>The Indicator looks at whether there is widespread abuse of legal, political and social rights, including those of individuals, groups and institutions (e.g. harassment of the press, politicization of the judiciary, internal use of military for political ends, repression of political opponents). The Indicator also considers outbreaks of politically inspired (as opposed to criminal) violence perpetrated against civilians.</a:t>
          </a:r>
        </a:p>
      </dgm:t>
    </dgm:pt>
    <dgm:pt modelId="{49990F0E-17A2-4969-8EDB-0BB6242D0C49}" type="parTrans" cxnId="{417F2E13-5EF4-4230-BD6A-7940B8C13C74}">
      <dgm:prSet/>
      <dgm:spPr/>
      <dgm:t>
        <a:bodyPr/>
        <a:lstStyle/>
        <a:p>
          <a:endParaRPr lang="en-US"/>
        </a:p>
      </dgm:t>
    </dgm:pt>
    <dgm:pt modelId="{FE65CEF8-B55D-4BED-87EE-579C03B8331C}" type="sibTrans" cxnId="{417F2E13-5EF4-4230-BD6A-7940B8C13C74}">
      <dgm:prSet/>
      <dgm:spPr/>
      <dgm:t>
        <a:bodyPr/>
        <a:lstStyle/>
        <a:p>
          <a:endParaRPr lang="en-US"/>
        </a:p>
      </dgm:t>
    </dgm:pt>
    <dgm:pt modelId="{988E2BE9-61A0-48D0-8EC2-7A23FDD6C4CA}" type="pres">
      <dgm:prSet presAssocID="{DEA8E317-0B7A-4F8C-9078-EB4FF7ACD54C}" presName="Name0" presStyleCnt="0">
        <dgm:presLayoutVars>
          <dgm:dir/>
          <dgm:animLvl val="lvl"/>
          <dgm:resizeHandles val="exact"/>
        </dgm:presLayoutVars>
      </dgm:prSet>
      <dgm:spPr/>
    </dgm:pt>
    <dgm:pt modelId="{B59BBD7A-4C3F-4AC7-B929-6C29F872FB97}" type="pres">
      <dgm:prSet presAssocID="{2C11E6B4-8EA2-40AA-96C8-A85B5FA89E51}" presName="linNode" presStyleCnt="0"/>
      <dgm:spPr/>
    </dgm:pt>
    <dgm:pt modelId="{3D016036-C464-4383-B7C3-8F1F6595CD2A}" type="pres">
      <dgm:prSet presAssocID="{2C11E6B4-8EA2-40AA-96C8-A85B5FA89E51}" presName="parentText" presStyleLbl="node1" presStyleIdx="0" presStyleCnt="3">
        <dgm:presLayoutVars>
          <dgm:chMax val="1"/>
          <dgm:bulletEnabled val="1"/>
        </dgm:presLayoutVars>
      </dgm:prSet>
      <dgm:spPr/>
    </dgm:pt>
    <dgm:pt modelId="{FA7525A0-71D0-40F5-A2A3-3059067C6AD1}" type="pres">
      <dgm:prSet presAssocID="{2C11E6B4-8EA2-40AA-96C8-A85B5FA89E51}" presName="descendantText" presStyleLbl="alignAccFollowNode1" presStyleIdx="0" presStyleCnt="3">
        <dgm:presLayoutVars>
          <dgm:bulletEnabled val="1"/>
        </dgm:presLayoutVars>
      </dgm:prSet>
      <dgm:spPr/>
    </dgm:pt>
    <dgm:pt modelId="{62F2ACFA-C4E3-4074-8906-5BA7A43D5ECA}" type="pres">
      <dgm:prSet presAssocID="{C138A3C8-58F9-4802-A09D-64D33B1AB302}" presName="sp" presStyleCnt="0"/>
      <dgm:spPr/>
    </dgm:pt>
    <dgm:pt modelId="{89BC7E28-9A49-4A27-8751-27BD5B008A9E}" type="pres">
      <dgm:prSet presAssocID="{620B9B34-E193-47A8-BFC4-1933CBBBB69D}" presName="linNode" presStyleCnt="0"/>
      <dgm:spPr/>
    </dgm:pt>
    <dgm:pt modelId="{644386E8-3686-4A28-AF1C-22746FDB20EE}" type="pres">
      <dgm:prSet presAssocID="{620B9B34-E193-47A8-BFC4-1933CBBBB69D}" presName="parentText" presStyleLbl="node1" presStyleIdx="1" presStyleCnt="3" custLinFactNeighborX="-1979" custLinFactNeighborY="0">
        <dgm:presLayoutVars>
          <dgm:chMax val="1"/>
          <dgm:bulletEnabled val="1"/>
        </dgm:presLayoutVars>
      </dgm:prSet>
      <dgm:spPr/>
    </dgm:pt>
    <dgm:pt modelId="{941835E6-972B-4B2D-B965-107694EA3906}" type="pres">
      <dgm:prSet presAssocID="{620B9B34-E193-47A8-BFC4-1933CBBBB69D}" presName="descendantText" presStyleLbl="alignAccFollowNode1" presStyleIdx="1" presStyleCnt="3">
        <dgm:presLayoutVars>
          <dgm:bulletEnabled val="1"/>
        </dgm:presLayoutVars>
      </dgm:prSet>
      <dgm:spPr/>
    </dgm:pt>
    <dgm:pt modelId="{ACB75EBC-6988-427D-875C-B865EFB48AB6}" type="pres">
      <dgm:prSet presAssocID="{431A9A34-99B0-4AC3-8A8A-C2028C984B3D}" presName="sp" presStyleCnt="0"/>
      <dgm:spPr/>
    </dgm:pt>
    <dgm:pt modelId="{33307510-8ECD-45F4-9705-11927076320D}" type="pres">
      <dgm:prSet presAssocID="{511A38E4-A6F1-42AF-B5B8-E4F27AEB3794}" presName="linNode" presStyleCnt="0"/>
      <dgm:spPr/>
    </dgm:pt>
    <dgm:pt modelId="{63B4A3F4-B266-4B91-A58D-8D3194CF174C}" type="pres">
      <dgm:prSet presAssocID="{511A38E4-A6F1-42AF-B5B8-E4F27AEB3794}" presName="parentText" presStyleLbl="node1" presStyleIdx="2" presStyleCnt="3">
        <dgm:presLayoutVars>
          <dgm:chMax val="1"/>
          <dgm:bulletEnabled val="1"/>
        </dgm:presLayoutVars>
      </dgm:prSet>
      <dgm:spPr/>
    </dgm:pt>
    <dgm:pt modelId="{28C0B1AC-E1A8-47D7-8B6A-3B1AB1C779F8}" type="pres">
      <dgm:prSet presAssocID="{511A38E4-A6F1-42AF-B5B8-E4F27AEB3794}" presName="descendantText" presStyleLbl="alignAccFollowNode1" presStyleIdx="2" presStyleCnt="3">
        <dgm:presLayoutVars>
          <dgm:bulletEnabled val="1"/>
        </dgm:presLayoutVars>
      </dgm:prSet>
      <dgm:spPr/>
    </dgm:pt>
  </dgm:ptLst>
  <dgm:cxnLst>
    <dgm:cxn modelId="{8733380A-825C-43E3-87C3-283F41C30978}" srcId="{DEA8E317-0B7A-4F8C-9078-EB4FF7ACD54C}" destId="{511A38E4-A6F1-42AF-B5B8-E4F27AEB3794}" srcOrd="2" destOrd="0" parTransId="{E3ACB786-A062-4EE7-91C0-3F30EA9611CA}" sibTransId="{60E2BE35-A841-47E7-B930-3C1D9925D207}"/>
    <dgm:cxn modelId="{417F2E13-5EF4-4230-BD6A-7940B8C13C74}" srcId="{511A38E4-A6F1-42AF-B5B8-E4F27AEB3794}" destId="{4A324AF8-02F5-4965-9D76-3078C5C708BC}" srcOrd="1" destOrd="0" parTransId="{49990F0E-17A2-4969-8EDB-0BB6242D0C49}" sibTransId="{FE65CEF8-B55D-4BED-87EE-579C03B8331C}"/>
    <dgm:cxn modelId="{77B6B627-DEFF-4296-8CA0-5743BE9E54A1}" type="presOf" srcId="{4A324AF8-02F5-4965-9D76-3078C5C708BC}" destId="{28C0B1AC-E1A8-47D7-8B6A-3B1AB1C779F8}" srcOrd="0" destOrd="1" presId="urn:microsoft.com/office/officeart/2005/8/layout/vList5"/>
    <dgm:cxn modelId="{8B3DC631-D593-4B67-9A37-0660E51F3E0D}" type="presOf" srcId="{4A19D64D-2CBD-4F03-AE42-BFA63D29AA28}" destId="{941835E6-972B-4B2D-B965-107694EA3906}" srcOrd="0" destOrd="0" presId="urn:microsoft.com/office/officeart/2005/8/layout/vList5"/>
    <dgm:cxn modelId="{4C4D3136-E5C0-4BFD-881A-368E4AECD3C9}" srcId="{DEA8E317-0B7A-4F8C-9078-EB4FF7ACD54C}" destId="{620B9B34-E193-47A8-BFC4-1933CBBBB69D}" srcOrd="1" destOrd="0" parTransId="{C7C3ACE4-FC8D-4691-854B-1C29ED655CA7}" sibTransId="{431A9A34-99B0-4AC3-8A8A-C2028C984B3D}"/>
    <dgm:cxn modelId="{C70C495F-C1B6-4CFE-95FA-0710AA309BF6}" srcId="{620B9B34-E193-47A8-BFC4-1933CBBBB69D}" destId="{4A19D64D-2CBD-4F03-AE42-BFA63D29AA28}" srcOrd="0" destOrd="0" parTransId="{6F38EDB8-37EC-4D0D-8840-6863A8D165BD}" sibTransId="{A6CE622C-AA9F-4FF7-A425-E96AD4C52BAA}"/>
    <dgm:cxn modelId="{06524762-9623-43C0-820E-C0C40227A265}" type="presOf" srcId="{DEA8E317-0B7A-4F8C-9078-EB4FF7ACD54C}" destId="{988E2BE9-61A0-48D0-8EC2-7A23FDD6C4CA}" srcOrd="0" destOrd="0" presId="urn:microsoft.com/office/officeart/2005/8/layout/vList5"/>
    <dgm:cxn modelId="{42733F6E-2646-42D4-A2B8-5E9F76B76E70}" type="presOf" srcId="{620B9B34-E193-47A8-BFC4-1933CBBBB69D}" destId="{644386E8-3686-4A28-AF1C-22746FDB20EE}" srcOrd="0" destOrd="0" presId="urn:microsoft.com/office/officeart/2005/8/layout/vList5"/>
    <dgm:cxn modelId="{556EE071-6BE4-47CB-8156-F8FA4D7AC414}" type="presOf" srcId="{B4DB7BFC-BB17-4BB8-BE8E-C4E800F21ABD}" destId="{FA7525A0-71D0-40F5-A2A3-3059067C6AD1}" srcOrd="0" destOrd="1" presId="urn:microsoft.com/office/officeart/2005/8/layout/vList5"/>
    <dgm:cxn modelId="{0980E351-B793-495D-A81C-C2BD7232FDE7}" srcId="{2C11E6B4-8EA2-40AA-96C8-A85B5FA89E51}" destId="{49530C56-2E9E-40DA-B5D7-7DAA28DF3894}" srcOrd="0" destOrd="0" parTransId="{B8D253CB-A409-4277-9DE6-32CE3630D1DA}" sibTransId="{20D2171D-8B79-47DC-B939-F30FBE60F2B6}"/>
    <dgm:cxn modelId="{F15CDA85-3FB4-45CB-AE72-151C35B66D8F}" type="presOf" srcId="{FA537DE2-B8DA-4B3E-89DD-42EF1A3ECACD}" destId="{28C0B1AC-E1A8-47D7-8B6A-3B1AB1C779F8}" srcOrd="0" destOrd="0" presId="urn:microsoft.com/office/officeart/2005/8/layout/vList5"/>
    <dgm:cxn modelId="{871660AC-E15C-4F3E-A661-3B9A31765F2B}" srcId="{511A38E4-A6F1-42AF-B5B8-E4F27AEB3794}" destId="{FA537DE2-B8DA-4B3E-89DD-42EF1A3ECACD}" srcOrd="0" destOrd="0" parTransId="{1BE1EB7C-43ED-41B7-8704-6CA2221E60EE}" sibTransId="{7039315B-DC94-4A11-BEDB-FD88FF5E0B35}"/>
    <dgm:cxn modelId="{1ACA11BC-E8C4-4318-A864-E655C6A091FD}" type="presOf" srcId="{4BF3AFD4-6404-43C4-8856-3DB940A4C87D}" destId="{941835E6-972B-4B2D-B965-107694EA3906}" srcOrd="0" destOrd="1" presId="urn:microsoft.com/office/officeart/2005/8/layout/vList5"/>
    <dgm:cxn modelId="{D06380C5-AA9E-445C-B254-E9D164D2D96A}" type="presOf" srcId="{49530C56-2E9E-40DA-B5D7-7DAA28DF3894}" destId="{FA7525A0-71D0-40F5-A2A3-3059067C6AD1}" srcOrd="0" destOrd="0" presId="urn:microsoft.com/office/officeart/2005/8/layout/vList5"/>
    <dgm:cxn modelId="{97BEB9CD-1C80-4FD7-9535-0A8183A6A70D}" srcId="{DEA8E317-0B7A-4F8C-9078-EB4FF7ACD54C}" destId="{2C11E6B4-8EA2-40AA-96C8-A85B5FA89E51}" srcOrd="0" destOrd="0" parTransId="{FAAF1CE4-A35D-4F69-85B5-058CAAF6F6E2}" sibTransId="{C138A3C8-58F9-4802-A09D-64D33B1AB302}"/>
    <dgm:cxn modelId="{44233ACE-D9FD-41C9-B289-4DFD3D03BCEF}" type="presOf" srcId="{2C11E6B4-8EA2-40AA-96C8-A85B5FA89E51}" destId="{3D016036-C464-4383-B7C3-8F1F6595CD2A}" srcOrd="0" destOrd="0" presId="urn:microsoft.com/office/officeart/2005/8/layout/vList5"/>
    <dgm:cxn modelId="{3CB05BE1-DC26-4316-989B-D7BD7998C7FA}" srcId="{620B9B34-E193-47A8-BFC4-1933CBBBB69D}" destId="{4BF3AFD4-6404-43C4-8856-3DB940A4C87D}" srcOrd="1" destOrd="0" parTransId="{C853AAA3-D4B2-475E-B7ED-B6C554306AEF}" sibTransId="{A7452B0A-2933-490A-B039-29F89C2011D9}"/>
    <dgm:cxn modelId="{FCF5F0ED-9B21-402F-A3A7-E25FBFB9218C}" type="presOf" srcId="{511A38E4-A6F1-42AF-B5B8-E4F27AEB3794}" destId="{63B4A3F4-B266-4B91-A58D-8D3194CF174C}" srcOrd="0" destOrd="0" presId="urn:microsoft.com/office/officeart/2005/8/layout/vList5"/>
    <dgm:cxn modelId="{289F3CF1-952B-46F2-8969-AA7B07128FE0}" srcId="{2C11E6B4-8EA2-40AA-96C8-A85B5FA89E51}" destId="{B4DB7BFC-BB17-4BB8-BE8E-C4E800F21ABD}" srcOrd="1" destOrd="0" parTransId="{5E1CB98C-2317-4373-88C9-BEBA0C118B81}" sibTransId="{EB7A12A2-B047-4CDA-9AF2-7B1CADE292E6}"/>
    <dgm:cxn modelId="{EC502B59-987B-4FF9-8933-E16D200B4602}" type="presParOf" srcId="{988E2BE9-61A0-48D0-8EC2-7A23FDD6C4CA}" destId="{B59BBD7A-4C3F-4AC7-B929-6C29F872FB97}" srcOrd="0" destOrd="0" presId="urn:microsoft.com/office/officeart/2005/8/layout/vList5"/>
    <dgm:cxn modelId="{B60CC5C9-D4BD-4458-A729-F2174F54C681}" type="presParOf" srcId="{B59BBD7A-4C3F-4AC7-B929-6C29F872FB97}" destId="{3D016036-C464-4383-B7C3-8F1F6595CD2A}" srcOrd="0" destOrd="0" presId="urn:microsoft.com/office/officeart/2005/8/layout/vList5"/>
    <dgm:cxn modelId="{EF13F1CE-06EA-4465-A808-4747AFA3FF26}" type="presParOf" srcId="{B59BBD7A-4C3F-4AC7-B929-6C29F872FB97}" destId="{FA7525A0-71D0-40F5-A2A3-3059067C6AD1}" srcOrd="1" destOrd="0" presId="urn:microsoft.com/office/officeart/2005/8/layout/vList5"/>
    <dgm:cxn modelId="{F16567F3-0311-4BF1-9819-B6E15BCEF67A}" type="presParOf" srcId="{988E2BE9-61A0-48D0-8EC2-7A23FDD6C4CA}" destId="{62F2ACFA-C4E3-4074-8906-5BA7A43D5ECA}" srcOrd="1" destOrd="0" presId="urn:microsoft.com/office/officeart/2005/8/layout/vList5"/>
    <dgm:cxn modelId="{3D210064-BEA8-4B17-AD51-BE03C12F5417}" type="presParOf" srcId="{988E2BE9-61A0-48D0-8EC2-7A23FDD6C4CA}" destId="{89BC7E28-9A49-4A27-8751-27BD5B008A9E}" srcOrd="2" destOrd="0" presId="urn:microsoft.com/office/officeart/2005/8/layout/vList5"/>
    <dgm:cxn modelId="{ECD6CF3E-4867-4A06-B11B-522A34F28A42}" type="presParOf" srcId="{89BC7E28-9A49-4A27-8751-27BD5B008A9E}" destId="{644386E8-3686-4A28-AF1C-22746FDB20EE}" srcOrd="0" destOrd="0" presId="urn:microsoft.com/office/officeart/2005/8/layout/vList5"/>
    <dgm:cxn modelId="{181D5304-6CB7-4884-AAE3-D5B6EE55CCBD}" type="presParOf" srcId="{89BC7E28-9A49-4A27-8751-27BD5B008A9E}" destId="{941835E6-972B-4B2D-B965-107694EA3906}" srcOrd="1" destOrd="0" presId="urn:microsoft.com/office/officeart/2005/8/layout/vList5"/>
    <dgm:cxn modelId="{6C7C3F43-F0D5-48DA-B28C-52D23DB984DB}" type="presParOf" srcId="{988E2BE9-61A0-48D0-8EC2-7A23FDD6C4CA}" destId="{ACB75EBC-6988-427D-875C-B865EFB48AB6}" srcOrd="3" destOrd="0" presId="urn:microsoft.com/office/officeart/2005/8/layout/vList5"/>
    <dgm:cxn modelId="{E0C40D60-AC5F-437C-8740-1DA68DEE83FF}" type="presParOf" srcId="{988E2BE9-61A0-48D0-8EC2-7A23FDD6C4CA}" destId="{33307510-8ECD-45F4-9705-11927076320D}" srcOrd="4" destOrd="0" presId="urn:microsoft.com/office/officeart/2005/8/layout/vList5"/>
    <dgm:cxn modelId="{F2A2C3EF-104E-4E18-B425-6E490E5ED7D4}" type="presParOf" srcId="{33307510-8ECD-45F4-9705-11927076320D}" destId="{63B4A3F4-B266-4B91-A58D-8D3194CF174C}" srcOrd="0" destOrd="0" presId="urn:microsoft.com/office/officeart/2005/8/layout/vList5"/>
    <dgm:cxn modelId="{37BEA7AD-4F69-4044-97B6-0207DDC68EAA}" type="presParOf" srcId="{33307510-8ECD-45F4-9705-11927076320D}" destId="{28C0B1AC-E1A8-47D7-8B6A-3B1AB1C779F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A8E317-0B7A-4F8C-9078-EB4FF7ACD54C}"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US"/>
        </a:p>
      </dgm:t>
    </dgm:pt>
    <dgm:pt modelId="{2C11E6B4-8EA2-40AA-96C8-A85B5FA89E51}">
      <dgm:prSet phldrT="[Text]"/>
      <dgm:spPr/>
      <dgm:t>
        <a:bodyPr/>
        <a:lstStyle/>
        <a:p>
          <a:r>
            <a:rPr lang="en-US" dirty="0"/>
            <a:t>S1 Demographic Pressures</a:t>
          </a:r>
        </a:p>
      </dgm:t>
    </dgm:pt>
    <dgm:pt modelId="{FAAF1CE4-A35D-4F69-85B5-058CAAF6F6E2}" type="parTrans" cxnId="{97BEB9CD-1C80-4FD7-9535-0A8183A6A70D}">
      <dgm:prSet/>
      <dgm:spPr/>
      <dgm:t>
        <a:bodyPr/>
        <a:lstStyle/>
        <a:p>
          <a:endParaRPr lang="en-US"/>
        </a:p>
      </dgm:t>
    </dgm:pt>
    <dgm:pt modelId="{C138A3C8-58F9-4802-A09D-64D33B1AB302}" type="sibTrans" cxnId="{97BEB9CD-1C80-4FD7-9535-0A8183A6A70D}">
      <dgm:prSet/>
      <dgm:spPr/>
      <dgm:t>
        <a:bodyPr/>
        <a:lstStyle/>
        <a:p>
          <a:endParaRPr lang="en-US"/>
        </a:p>
      </dgm:t>
    </dgm:pt>
    <dgm:pt modelId="{49530C56-2E9E-40DA-B5D7-7DAA28DF3894}">
      <dgm:prSet phldrT="[Text]"/>
      <dgm:spPr/>
      <dgm:t>
        <a:bodyPr/>
        <a:lstStyle/>
        <a:p>
          <a:r>
            <a:rPr lang="en-US" dirty="0"/>
            <a:t>considers pressures upon the state deriving from the population itself or the environment around it.</a:t>
          </a:r>
        </a:p>
      </dgm:t>
    </dgm:pt>
    <dgm:pt modelId="{B8D253CB-A409-4277-9DE6-32CE3630D1DA}" type="parTrans" cxnId="{0980E351-B793-495D-A81C-C2BD7232FDE7}">
      <dgm:prSet/>
      <dgm:spPr/>
      <dgm:t>
        <a:bodyPr/>
        <a:lstStyle/>
        <a:p>
          <a:endParaRPr lang="en-US"/>
        </a:p>
      </dgm:t>
    </dgm:pt>
    <dgm:pt modelId="{20D2171D-8B79-47DC-B939-F30FBE60F2B6}" type="sibTrans" cxnId="{0980E351-B793-495D-A81C-C2BD7232FDE7}">
      <dgm:prSet/>
      <dgm:spPr/>
      <dgm:t>
        <a:bodyPr/>
        <a:lstStyle/>
        <a:p>
          <a:endParaRPr lang="en-US"/>
        </a:p>
      </dgm:t>
    </dgm:pt>
    <dgm:pt modelId="{B4DB7BFC-BB17-4BB8-BE8E-C4E800F21ABD}">
      <dgm:prSet phldrT="[Text]"/>
      <dgm:spPr/>
      <dgm:t>
        <a:bodyPr/>
        <a:lstStyle/>
        <a:p>
          <a:r>
            <a:rPr lang="en-US" dirty="0"/>
            <a:t>Indicator measures population pressures related to food supply, access to safe water, and other life-sustaining resources, or health, such as prevalence of disease and epidemics.</a:t>
          </a:r>
        </a:p>
      </dgm:t>
    </dgm:pt>
    <dgm:pt modelId="{5E1CB98C-2317-4373-88C9-BEBA0C118B81}" type="parTrans" cxnId="{289F3CF1-952B-46F2-8969-AA7B07128FE0}">
      <dgm:prSet/>
      <dgm:spPr/>
      <dgm:t>
        <a:bodyPr/>
        <a:lstStyle/>
        <a:p>
          <a:endParaRPr lang="en-US"/>
        </a:p>
      </dgm:t>
    </dgm:pt>
    <dgm:pt modelId="{EB7A12A2-B047-4CDA-9AF2-7B1CADE292E6}" type="sibTrans" cxnId="{289F3CF1-952B-46F2-8969-AA7B07128FE0}">
      <dgm:prSet/>
      <dgm:spPr/>
      <dgm:t>
        <a:bodyPr/>
        <a:lstStyle/>
        <a:p>
          <a:endParaRPr lang="en-US"/>
        </a:p>
      </dgm:t>
    </dgm:pt>
    <dgm:pt modelId="{620B9B34-E193-47A8-BFC4-1933CBBBB69D}">
      <dgm:prSet phldrT="[Text]"/>
      <dgm:spPr/>
      <dgm:t>
        <a:bodyPr/>
        <a:lstStyle/>
        <a:p>
          <a:r>
            <a:rPr lang="en-US" dirty="0"/>
            <a:t>S2 Refugees &amp; IDPs</a:t>
          </a:r>
        </a:p>
      </dgm:t>
    </dgm:pt>
    <dgm:pt modelId="{C7C3ACE4-FC8D-4691-854B-1C29ED655CA7}" type="parTrans" cxnId="{4C4D3136-E5C0-4BFD-881A-368E4AECD3C9}">
      <dgm:prSet/>
      <dgm:spPr/>
      <dgm:t>
        <a:bodyPr/>
        <a:lstStyle/>
        <a:p>
          <a:endParaRPr lang="en-US"/>
        </a:p>
      </dgm:t>
    </dgm:pt>
    <dgm:pt modelId="{431A9A34-99B0-4AC3-8A8A-C2028C984B3D}" type="sibTrans" cxnId="{4C4D3136-E5C0-4BFD-881A-368E4AECD3C9}">
      <dgm:prSet/>
      <dgm:spPr/>
      <dgm:t>
        <a:bodyPr/>
        <a:lstStyle/>
        <a:p>
          <a:endParaRPr lang="en-US"/>
        </a:p>
      </dgm:t>
    </dgm:pt>
    <dgm:pt modelId="{4A19D64D-2CBD-4F03-AE42-BFA63D29AA28}">
      <dgm:prSet phldrT="[Text]"/>
      <dgm:spPr/>
      <dgm:t>
        <a:bodyPr/>
        <a:lstStyle/>
        <a:p>
          <a:r>
            <a:rPr lang="en-US" dirty="0"/>
            <a:t>measures the pressure upon states caused by the forced displacement of large communities as a result of social, political, environmental or other causes, measuring displacement within countries, as well as refugee flows into others. </a:t>
          </a:r>
        </a:p>
      </dgm:t>
    </dgm:pt>
    <dgm:pt modelId="{6F38EDB8-37EC-4D0D-8840-6863A8D165BD}" type="parTrans" cxnId="{C70C495F-C1B6-4CFE-95FA-0710AA309BF6}">
      <dgm:prSet/>
      <dgm:spPr/>
      <dgm:t>
        <a:bodyPr/>
        <a:lstStyle/>
        <a:p>
          <a:endParaRPr lang="en-US"/>
        </a:p>
      </dgm:t>
    </dgm:pt>
    <dgm:pt modelId="{A6CE622C-AA9F-4FF7-A425-E96AD4C52BAA}" type="sibTrans" cxnId="{C70C495F-C1B6-4CFE-95FA-0710AA309BF6}">
      <dgm:prSet/>
      <dgm:spPr/>
      <dgm:t>
        <a:bodyPr/>
        <a:lstStyle/>
        <a:p>
          <a:endParaRPr lang="en-US"/>
        </a:p>
      </dgm:t>
    </dgm:pt>
    <dgm:pt modelId="{4BF3AFD4-6404-43C4-8856-3DB940A4C87D}">
      <dgm:prSet phldrT="[Text]"/>
      <dgm:spPr/>
      <dgm:t>
        <a:bodyPr/>
        <a:lstStyle/>
        <a:p>
          <a:r>
            <a:rPr lang="en-US" dirty="0"/>
            <a:t>measures refugees by country of Asylum, recognizing that population inflows can put additional pressure on public services, and can sometimes create broader humanitarian and security challenges for the receiving state, if that state does not have the absorption capacity and adequate resources</a:t>
          </a:r>
        </a:p>
      </dgm:t>
    </dgm:pt>
    <dgm:pt modelId="{C853AAA3-D4B2-475E-B7ED-B6C554306AEF}" type="parTrans" cxnId="{3CB05BE1-DC26-4316-989B-D7BD7998C7FA}">
      <dgm:prSet/>
      <dgm:spPr/>
      <dgm:t>
        <a:bodyPr/>
        <a:lstStyle/>
        <a:p>
          <a:endParaRPr lang="en-US"/>
        </a:p>
      </dgm:t>
    </dgm:pt>
    <dgm:pt modelId="{A7452B0A-2933-490A-B039-29F89C2011D9}" type="sibTrans" cxnId="{3CB05BE1-DC26-4316-989B-D7BD7998C7FA}">
      <dgm:prSet/>
      <dgm:spPr/>
      <dgm:t>
        <a:bodyPr/>
        <a:lstStyle/>
        <a:p>
          <a:endParaRPr lang="en-US"/>
        </a:p>
      </dgm:t>
    </dgm:pt>
    <dgm:pt modelId="{511A38E4-A6F1-42AF-B5B8-E4F27AEB3794}">
      <dgm:prSet phldrT="[Text]"/>
      <dgm:spPr/>
      <dgm:t>
        <a:bodyPr/>
        <a:lstStyle/>
        <a:p>
          <a:r>
            <a:rPr lang="en-US" dirty="0"/>
            <a:t>X1 External Intervention</a:t>
          </a:r>
        </a:p>
      </dgm:t>
    </dgm:pt>
    <dgm:pt modelId="{E3ACB786-A062-4EE7-91C0-3F30EA9611CA}" type="parTrans" cxnId="{8733380A-825C-43E3-87C3-283F41C30978}">
      <dgm:prSet/>
      <dgm:spPr/>
      <dgm:t>
        <a:bodyPr/>
        <a:lstStyle/>
        <a:p>
          <a:endParaRPr lang="en-US"/>
        </a:p>
      </dgm:t>
    </dgm:pt>
    <dgm:pt modelId="{60E2BE35-A841-47E7-B930-3C1D9925D207}" type="sibTrans" cxnId="{8733380A-825C-43E3-87C3-283F41C30978}">
      <dgm:prSet/>
      <dgm:spPr/>
      <dgm:t>
        <a:bodyPr/>
        <a:lstStyle/>
        <a:p>
          <a:endParaRPr lang="en-US"/>
        </a:p>
      </dgm:t>
    </dgm:pt>
    <dgm:pt modelId="{FA537DE2-B8DA-4B3E-89DD-42EF1A3ECACD}">
      <dgm:prSet phldrT="[Text]"/>
      <dgm:spPr/>
      <dgm:t>
        <a:bodyPr/>
        <a:lstStyle/>
        <a:p>
          <a:r>
            <a:rPr lang="en-US" dirty="0"/>
            <a:t>considers the influence and impact of external actors in the functioning – particularly security and economic – of a state.</a:t>
          </a:r>
        </a:p>
      </dgm:t>
    </dgm:pt>
    <dgm:pt modelId="{1BE1EB7C-43ED-41B7-8704-6CA2221E60EE}" type="parTrans" cxnId="{871660AC-E15C-4F3E-A661-3B9A31765F2B}">
      <dgm:prSet/>
      <dgm:spPr/>
      <dgm:t>
        <a:bodyPr/>
        <a:lstStyle/>
        <a:p>
          <a:endParaRPr lang="en-US"/>
        </a:p>
      </dgm:t>
    </dgm:pt>
    <dgm:pt modelId="{7039315B-DC94-4A11-BEDB-FD88FF5E0B35}" type="sibTrans" cxnId="{871660AC-E15C-4F3E-A661-3B9A31765F2B}">
      <dgm:prSet/>
      <dgm:spPr/>
      <dgm:t>
        <a:bodyPr/>
        <a:lstStyle/>
        <a:p>
          <a:endParaRPr lang="en-US"/>
        </a:p>
      </dgm:t>
    </dgm:pt>
    <dgm:pt modelId="{4A324AF8-02F5-4965-9D76-3078C5C708BC}">
      <dgm:prSet phldrT="[Text]"/>
      <dgm:spPr/>
      <dgm:t>
        <a:bodyPr/>
        <a:lstStyle/>
        <a:p>
          <a:r>
            <a:rPr lang="en-US" dirty="0"/>
            <a:t>focuses on security aspects of engagement from external actors, both covert and overt, in the internal affairs of a state at risk by governments, armies, intelligence services, identity groups, or other entities that may affect the balance of power (or resolution of a conflict) within a state.</a:t>
          </a:r>
        </a:p>
      </dgm:t>
    </dgm:pt>
    <dgm:pt modelId="{49990F0E-17A2-4969-8EDB-0BB6242D0C49}" type="parTrans" cxnId="{417F2E13-5EF4-4230-BD6A-7940B8C13C74}">
      <dgm:prSet/>
      <dgm:spPr/>
      <dgm:t>
        <a:bodyPr/>
        <a:lstStyle/>
        <a:p>
          <a:endParaRPr lang="en-US"/>
        </a:p>
      </dgm:t>
    </dgm:pt>
    <dgm:pt modelId="{FE65CEF8-B55D-4BED-87EE-579C03B8331C}" type="sibTrans" cxnId="{417F2E13-5EF4-4230-BD6A-7940B8C13C74}">
      <dgm:prSet/>
      <dgm:spPr/>
      <dgm:t>
        <a:bodyPr/>
        <a:lstStyle/>
        <a:p>
          <a:endParaRPr lang="en-US"/>
        </a:p>
      </dgm:t>
    </dgm:pt>
    <dgm:pt modelId="{B5A3BB50-B53D-405C-ACC5-569E422E7FE5}">
      <dgm:prSet phldrT="[Text]"/>
      <dgm:spPr/>
      <dgm:t>
        <a:bodyPr/>
        <a:lstStyle/>
        <a:p>
          <a:r>
            <a:rPr lang="en-US" dirty="0"/>
            <a:t>demographic characteristics, such as pressures from high population growth rates or skewed population distributions, such as a “youth or age bulge,” or sharply divergent rates of population growth among competing communal groups, recognizing that such effects can have profound social, economic, and political effects.</a:t>
          </a:r>
        </a:p>
      </dgm:t>
    </dgm:pt>
    <dgm:pt modelId="{A294A830-EC42-4C6B-9A4F-CFFDBAFC5F33}" type="parTrans" cxnId="{79F17578-A7C6-4225-9D6D-1650C6AB8BBA}">
      <dgm:prSet/>
      <dgm:spPr/>
      <dgm:t>
        <a:bodyPr/>
        <a:lstStyle/>
        <a:p>
          <a:endParaRPr lang="en-US"/>
        </a:p>
      </dgm:t>
    </dgm:pt>
    <dgm:pt modelId="{9ACC7E56-9255-4A2B-B87C-C3B7BB7E1F86}" type="sibTrans" cxnId="{79F17578-A7C6-4225-9D6D-1650C6AB8BBA}">
      <dgm:prSet/>
      <dgm:spPr/>
      <dgm:t>
        <a:bodyPr/>
        <a:lstStyle/>
        <a:p>
          <a:endParaRPr lang="en-US"/>
        </a:p>
      </dgm:t>
    </dgm:pt>
    <dgm:pt modelId="{2CA61422-0EC6-42BE-B4DA-575CC82B272C}">
      <dgm:prSet phldrT="[Text]"/>
      <dgm:spPr/>
      <dgm:t>
        <a:bodyPr/>
        <a:lstStyle/>
        <a:p>
          <a:r>
            <a:rPr lang="en-US" dirty="0"/>
            <a:t>economic engagement by outside actors, including multilateral organizations, through large-scale loans, development projects, or foreign aid, such as ongoing budget support, control of finances, or management of the state’s economic policy, creating economic dependency</a:t>
          </a:r>
        </a:p>
      </dgm:t>
    </dgm:pt>
    <dgm:pt modelId="{1961296D-4861-4AA0-8BBB-E23297FEDEAD}" type="parTrans" cxnId="{5236599D-6C4B-4039-BC46-197743EE46D7}">
      <dgm:prSet/>
      <dgm:spPr/>
      <dgm:t>
        <a:bodyPr/>
        <a:lstStyle/>
        <a:p>
          <a:endParaRPr lang="en-US"/>
        </a:p>
      </dgm:t>
    </dgm:pt>
    <dgm:pt modelId="{55D03043-270A-489A-8EA8-FA8BF950F646}" type="sibTrans" cxnId="{5236599D-6C4B-4039-BC46-197743EE46D7}">
      <dgm:prSet/>
      <dgm:spPr/>
      <dgm:t>
        <a:bodyPr/>
        <a:lstStyle/>
        <a:p>
          <a:endParaRPr lang="en-US"/>
        </a:p>
      </dgm:t>
    </dgm:pt>
    <dgm:pt modelId="{988E2BE9-61A0-48D0-8EC2-7A23FDD6C4CA}" type="pres">
      <dgm:prSet presAssocID="{DEA8E317-0B7A-4F8C-9078-EB4FF7ACD54C}" presName="Name0" presStyleCnt="0">
        <dgm:presLayoutVars>
          <dgm:dir/>
          <dgm:animLvl val="lvl"/>
          <dgm:resizeHandles val="exact"/>
        </dgm:presLayoutVars>
      </dgm:prSet>
      <dgm:spPr/>
    </dgm:pt>
    <dgm:pt modelId="{B59BBD7A-4C3F-4AC7-B929-6C29F872FB97}" type="pres">
      <dgm:prSet presAssocID="{2C11E6B4-8EA2-40AA-96C8-A85B5FA89E51}" presName="linNode" presStyleCnt="0"/>
      <dgm:spPr/>
    </dgm:pt>
    <dgm:pt modelId="{3D016036-C464-4383-B7C3-8F1F6595CD2A}" type="pres">
      <dgm:prSet presAssocID="{2C11E6B4-8EA2-40AA-96C8-A85B5FA89E51}" presName="parentText" presStyleLbl="node1" presStyleIdx="0" presStyleCnt="3">
        <dgm:presLayoutVars>
          <dgm:chMax val="1"/>
          <dgm:bulletEnabled val="1"/>
        </dgm:presLayoutVars>
      </dgm:prSet>
      <dgm:spPr/>
    </dgm:pt>
    <dgm:pt modelId="{FA7525A0-71D0-40F5-A2A3-3059067C6AD1}" type="pres">
      <dgm:prSet presAssocID="{2C11E6B4-8EA2-40AA-96C8-A85B5FA89E51}" presName="descendantText" presStyleLbl="alignAccFollowNode1" presStyleIdx="0" presStyleCnt="3">
        <dgm:presLayoutVars>
          <dgm:bulletEnabled val="1"/>
        </dgm:presLayoutVars>
      </dgm:prSet>
      <dgm:spPr/>
    </dgm:pt>
    <dgm:pt modelId="{62F2ACFA-C4E3-4074-8906-5BA7A43D5ECA}" type="pres">
      <dgm:prSet presAssocID="{C138A3C8-58F9-4802-A09D-64D33B1AB302}" presName="sp" presStyleCnt="0"/>
      <dgm:spPr/>
    </dgm:pt>
    <dgm:pt modelId="{89BC7E28-9A49-4A27-8751-27BD5B008A9E}" type="pres">
      <dgm:prSet presAssocID="{620B9B34-E193-47A8-BFC4-1933CBBBB69D}" presName="linNode" presStyleCnt="0"/>
      <dgm:spPr/>
    </dgm:pt>
    <dgm:pt modelId="{644386E8-3686-4A28-AF1C-22746FDB20EE}" type="pres">
      <dgm:prSet presAssocID="{620B9B34-E193-47A8-BFC4-1933CBBBB69D}" presName="parentText" presStyleLbl="node1" presStyleIdx="1" presStyleCnt="3" custLinFactNeighborX="-1979" custLinFactNeighborY="0">
        <dgm:presLayoutVars>
          <dgm:chMax val="1"/>
          <dgm:bulletEnabled val="1"/>
        </dgm:presLayoutVars>
      </dgm:prSet>
      <dgm:spPr/>
    </dgm:pt>
    <dgm:pt modelId="{941835E6-972B-4B2D-B965-107694EA3906}" type="pres">
      <dgm:prSet presAssocID="{620B9B34-E193-47A8-BFC4-1933CBBBB69D}" presName="descendantText" presStyleLbl="alignAccFollowNode1" presStyleIdx="1" presStyleCnt="3">
        <dgm:presLayoutVars>
          <dgm:bulletEnabled val="1"/>
        </dgm:presLayoutVars>
      </dgm:prSet>
      <dgm:spPr/>
    </dgm:pt>
    <dgm:pt modelId="{ACB75EBC-6988-427D-875C-B865EFB48AB6}" type="pres">
      <dgm:prSet presAssocID="{431A9A34-99B0-4AC3-8A8A-C2028C984B3D}" presName="sp" presStyleCnt="0"/>
      <dgm:spPr/>
    </dgm:pt>
    <dgm:pt modelId="{33307510-8ECD-45F4-9705-11927076320D}" type="pres">
      <dgm:prSet presAssocID="{511A38E4-A6F1-42AF-B5B8-E4F27AEB3794}" presName="linNode" presStyleCnt="0"/>
      <dgm:spPr/>
    </dgm:pt>
    <dgm:pt modelId="{63B4A3F4-B266-4B91-A58D-8D3194CF174C}" type="pres">
      <dgm:prSet presAssocID="{511A38E4-A6F1-42AF-B5B8-E4F27AEB3794}" presName="parentText" presStyleLbl="node1" presStyleIdx="2" presStyleCnt="3">
        <dgm:presLayoutVars>
          <dgm:chMax val="1"/>
          <dgm:bulletEnabled val="1"/>
        </dgm:presLayoutVars>
      </dgm:prSet>
      <dgm:spPr/>
    </dgm:pt>
    <dgm:pt modelId="{28C0B1AC-E1A8-47D7-8B6A-3B1AB1C779F8}" type="pres">
      <dgm:prSet presAssocID="{511A38E4-A6F1-42AF-B5B8-E4F27AEB3794}" presName="descendantText" presStyleLbl="alignAccFollowNode1" presStyleIdx="2" presStyleCnt="3">
        <dgm:presLayoutVars>
          <dgm:bulletEnabled val="1"/>
        </dgm:presLayoutVars>
      </dgm:prSet>
      <dgm:spPr/>
    </dgm:pt>
  </dgm:ptLst>
  <dgm:cxnLst>
    <dgm:cxn modelId="{8733380A-825C-43E3-87C3-283F41C30978}" srcId="{DEA8E317-0B7A-4F8C-9078-EB4FF7ACD54C}" destId="{511A38E4-A6F1-42AF-B5B8-E4F27AEB3794}" srcOrd="2" destOrd="0" parTransId="{E3ACB786-A062-4EE7-91C0-3F30EA9611CA}" sibTransId="{60E2BE35-A841-47E7-B930-3C1D9925D207}"/>
    <dgm:cxn modelId="{417F2E13-5EF4-4230-BD6A-7940B8C13C74}" srcId="{511A38E4-A6F1-42AF-B5B8-E4F27AEB3794}" destId="{4A324AF8-02F5-4965-9D76-3078C5C708BC}" srcOrd="1" destOrd="0" parTransId="{49990F0E-17A2-4969-8EDB-0BB6242D0C49}" sibTransId="{FE65CEF8-B55D-4BED-87EE-579C03B8331C}"/>
    <dgm:cxn modelId="{77B6B627-DEFF-4296-8CA0-5743BE9E54A1}" type="presOf" srcId="{4A324AF8-02F5-4965-9D76-3078C5C708BC}" destId="{28C0B1AC-E1A8-47D7-8B6A-3B1AB1C779F8}" srcOrd="0" destOrd="1" presId="urn:microsoft.com/office/officeart/2005/8/layout/vList5"/>
    <dgm:cxn modelId="{8B3DC631-D593-4B67-9A37-0660E51F3E0D}" type="presOf" srcId="{4A19D64D-2CBD-4F03-AE42-BFA63D29AA28}" destId="{941835E6-972B-4B2D-B965-107694EA3906}" srcOrd="0" destOrd="0" presId="urn:microsoft.com/office/officeart/2005/8/layout/vList5"/>
    <dgm:cxn modelId="{4C4D3136-E5C0-4BFD-881A-368E4AECD3C9}" srcId="{DEA8E317-0B7A-4F8C-9078-EB4FF7ACD54C}" destId="{620B9B34-E193-47A8-BFC4-1933CBBBB69D}" srcOrd="1" destOrd="0" parTransId="{C7C3ACE4-FC8D-4691-854B-1C29ED655CA7}" sibTransId="{431A9A34-99B0-4AC3-8A8A-C2028C984B3D}"/>
    <dgm:cxn modelId="{C70C495F-C1B6-4CFE-95FA-0710AA309BF6}" srcId="{620B9B34-E193-47A8-BFC4-1933CBBBB69D}" destId="{4A19D64D-2CBD-4F03-AE42-BFA63D29AA28}" srcOrd="0" destOrd="0" parTransId="{6F38EDB8-37EC-4D0D-8840-6863A8D165BD}" sibTransId="{A6CE622C-AA9F-4FF7-A425-E96AD4C52BAA}"/>
    <dgm:cxn modelId="{06524762-9623-43C0-820E-C0C40227A265}" type="presOf" srcId="{DEA8E317-0B7A-4F8C-9078-EB4FF7ACD54C}" destId="{988E2BE9-61A0-48D0-8EC2-7A23FDD6C4CA}" srcOrd="0" destOrd="0" presId="urn:microsoft.com/office/officeart/2005/8/layout/vList5"/>
    <dgm:cxn modelId="{9BC7CE46-242E-40FA-98ED-6B0838272565}" type="presOf" srcId="{B5A3BB50-B53D-405C-ACC5-569E422E7FE5}" destId="{FA7525A0-71D0-40F5-A2A3-3059067C6AD1}" srcOrd="0" destOrd="2" presId="urn:microsoft.com/office/officeart/2005/8/layout/vList5"/>
    <dgm:cxn modelId="{42733F6E-2646-42D4-A2B8-5E9F76B76E70}" type="presOf" srcId="{620B9B34-E193-47A8-BFC4-1933CBBBB69D}" destId="{644386E8-3686-4A28-AF1C-22746FDB20EE}" srcOrd="0" destOrd="0" presId="urn:microsoft.com/office/officeart/2005/8/layout/vList5"/>
    <dgm:cxn modelId="{556EE071-6BE4-47CB-8156-F8FA4D7AC414}" type="presOf" srcId="{B4DB7BFC-BB17-4BB8-BE8E-C4E800F21ABD}" destId="{FA7525A0-71D0-40F5-A2A3-3059067C6AD1}" srcOrd="0" destOrd="1" presId="urn:microsoft.com/office/officeart/2005/8/layout/vList5"/>
    <dgm:cxn modelId="{0980E351-B793-495D-A81C-C2BD7232FDE7}" srcId="{2C11E6B4-8EA2-40AA-96C8-A85B5FA89E51}" destId="{49530C56-2E9E-40DA-B5D7-7DAA28DF3894}" srcOrd="0" destOrd="0" parTransId="{B8D253CB-A409-4277-9DE6-32CE3630D1DA}" sibTransId="{20D2171D-8B79-47DC-B939-F30FBE60F2B6}"/>
    <dgm:cxn modelId="{79F17578-A7C6-4225-9D6D-1650C6AB8BBA}" srcId="{2C11E6B4-8EA2-40AA-96C8-A85B5FA89E51}" destId="{B5A3BB50-B53D-405C-ACC5-569E422E7FE5}" srcOrd="2" destOrd="0" parTransId="{A294A830-EC42-4C6B-9A4F-CFFDBAFC5F33}" sibTransId="{9ACC7E56-9255-4A2B-B87C-C3B7BB7E1F86}"/>
    <dgm:cxn modelId="{9DD07F85-6B45-484E-9248-49323BA1C553}" type="presOf" srcId="{2CA61422-0EC6-42BE-B4DA-575CC82B272C}" destId="{28C0B1AC-E1A8-47D7-8B6A-3B1AB1C779F8}" srcOrd="0" destOrd="2" presId="urn:microsoft.com/office/officeart/2005/8/layout/vList5"/>
    <dgm:cxn modelId="{F15CDA85-3FB4-45CB-AE72-151C35B66D8F}" type="presOf" srcId="{FA537DE2-B8DA-4B3E-89DD-42EF1A3ECACD}" destId="{28C0B1AC-E1A8-47D7-8B6A-3B1AB1C779F8}" srcOrd="0" destOrd="0" presId="urn:microsoft.com/office/officeart/2005/8/layout/vList5"/>
    <dgm:cxn modelId="{5236599D-6C4B-4039-BC46-197743EE46D7}" srcId="{511A38E4-A6F1-42AF-B5B8-E4F27AEB3794}" destId="{2CA61422-0EC6-42BE-B4DA-575CC82B272C}" srcOrd="2" destOrd="0" parTransId="{1961296D-4861-4AA0-8BBB-E23297FEDEAD}" sibTransId="{55D03043-270A-489A-8EA8-FA8BF950F646}"/>
    <dgm:cxn modelId="{871660AC-E15C-4F3E-A661-3B9A31765F2B}" srcId="{511A38E4-A6F1-42AF-B5B8-E4F27AEB3794}" destId="{FA537DE2-B8DA-4B3E-89DD-42EF1A3ECACD}" srcOrd="0" destOrd="0" parTransId="{1BE1EB7C-43ED-41B7-8704-6CA2221E60EE}" sibTransId="{7039315B-DC94-4A11-BEDB-FD88FF5E0B35}"/>
    <dgm:cxn modelId="{1ACA11BC-E8C4-4318-A864-E655C6A091FD}" type="presOf" srcId="{4BF3AFD4-6404-43C4-8856-3DB940A4C87D}" destId="{941835E6-972B-4B2D-B965-107694EA3906}" srcOrd="0" destOrd="1" presId="urn:microsoft.com/office/officeart/2005/8/layout/vList5"/>
    <dgm:cxn modelId="{D06380C5-AA9E-445C-B254-E9D164D2D96A}" type="presOf" srcId="{49530C56-2E9E-40DA-B5D7-7DAA28DF3894}" destId="{FA7525A0-71D0-40F5-A2A3-3059067C6AD1}" srcOrd="0" destOrd="0" presId="urn:microsoft.com/office/officeart/2005/8/layout/vList5"/>
    <dgm:cxn modelId="{97BEB9CD-1C80-4FD7-9535-0A8183A6A70D}" srcId="{DEA8E317-0B7A-4F8C-9078-EB4FF7ACD54C}" destId="{2C11E6B4-8EA2-40AA-96C8-A85B5FA89E51}" srcOrd="0" destOrd="0" parTransId="{FAAF1CE4-A35D-4F69-85B5-058CAAF6F6E2}" sibTransId="{C138A3C8-58F9-4802-A09D-64D33B1AB302}"/>
    <dgm:cxn modelId="{44233ACE-D9FD-41C9-B289-4DFD3D03BCEF}" type="presOf" srcId="{2C11E6B4-8EA2-40AA-96C8-A85B5FA89E51}" destId="{3D016036-C464-4383-B7C3-8F1F6595CD2A}" srcOrd="0" destOrd="0" presId="urn:microsoft.com/office/officeart/2005/8/layout/vList5"/>
    <dgm:cxn modelId="{3CB05BE1-DC26-4316-989B-D7BD7998C7FA}" srcId="{620B9B34-E193-47A8-BFC4-1933CBBBB69D}" destId="{4BF3AFD4-6404-43C4-8856-3DB940A4C87D}" srcOrd="1" destOrd="0" parTransId="{C853AAA3-D4B2-475E-B7ED-B6C554306AEF}" sibTransId="{A7452B0A-2933-490A-B039-29F89C2011D9}"/>
    <dgm:cxn modelId="{FCF5F0ED-9B21-402F-A3A7-E25FBFB9218C}" type="presOf" srcId="{511A38E4-A6F1-42AF-B5B8-E4F27AEB3794}" destId="{63B4A3F4-B266-4B91-A58D-8D3194CF174C}" srcOrd="0" destOrd="0" presId="urn:microsoft.com/office/officeart/2005/8/layout/vList5"/>
    <dgm:cxn modelId="{289F3CF1-952B-46F2-8969-AA7B07128FE0}" srcId="{2C11E6B4-8EA2-40AA-96C8-A85B5FA89E51}" destId="{B4DB7BFC-BB17-4BB8-BE8E-C4E800F21ABD}" srcOrd="1" destOrd="0" parTransId="{5E1CB98C-2317-4373-88C9-BEBA0C118B81}" sibTransId="{EB7A12A2-B047-4CDA-9AF2-7B1CADE292E6}"/>
    <dgm:cxn modelId="{EC502B59-987B-4FF9-8933-E16D200B4602}" type="presParOf" srcId="{988E2BE9-61A0-48D0-8EC2-7A23FDD6C4CA}" destId="{B59BBD7A-4C3F-4AC7-B929-6C29F872FB97}" srcOrd="0" destOrd="0" presId="urn:microsoft.com/office/officeart/2005/8/layout/vList5"/>
    <dgm:cxn modelId="{B60CC5C9-D4BD-4458-A729-F2174F54C681}" type="presParOf" srcId="{B59BBD7A-4C3F-4AC7-B929-6C29F872FB97}" destId="{3D016036-C464-4383-B7C3-8F1F6595CD2A}" srcOrd="0" destOrd="0" presId="urn:microsoft.com/office/officeart/2005/8/layout/vList5"/>
    <dgm:cxn modelId="{EF13F1CE-06EA-4465-A808-4747AFA3FF26}" type="presParOf" srcId="{B59BBD7A-4C3F-4AC7-B929-6C29F872FB97}" destId="{FA7525A0-71D0-40F5-A2A3-3059067C6AD1}" srcOrd="1" destOrd="0" presId="urn:microsoft.com/office/officeart/2005/8/layout/vList5"/>
    <dgm:cxn modelId="{F16567F3-0311-4BF1-9819-B6E15BCEF67A}" type="presParOf" srcId="{988E2BE9-61A0-48D0-8EC2-7A23FDD6C4CA}" destId="{62F2ACFA-C4E3-4074-8906-5BA7A43D5ECA}" srcOrd="1" destOrd="0" presId="urn:microsoft.com/office/officeart/2005/8/layout/vList5"/>
    <dgm:cxn modelId="{3D210064-BEA8-4B17-AD51-BE03C12F5417}" type="presParOf" srcId="{988E2BE9-61A0-48D0-8EC2-7A23FDD6C4CA}" destId="{89BC7E28-9A49-4A27-8751-27BD5B008A9E}" srcOrd="2" destOrd="0" presId="urn:microsoft.com/office/officeart/2005/8/layout/vList5"/>
    <dgm:cxn modelId="{ECD6CF3E-4867-4A06-B11B-522A34F28A42}" type="presParOf" srcId="{89BC7E28-9A49-4A27-8751-27BD5B008A9E}" destId="{644386E8-3686-4A28-AF1C-22746FDB20EE}" srcOrd="0" destOrd="0" presId="urn:microsoft.com/office/officeart/2005/8/layout/vList5"/>
    <dgm:cxn modelId="{181D5304-6CB7-4884-AAE3-D5B6EE55CCBD}" type="presParOf" srcId="{89BC7E28-9A49-4A27-8751-27BD5B008A9E}" destId="{941835E6-972B-4B2D-B965-107694EA3906}" srcOrd="1" destOrd="0" presId="urn:microsoft.com/office/officeart/2005/8/layout/vList5"/>
    <dgm:cxn modelId="{6C7C3F43-F0D5-48DA-B28C-52D23DB984DB}" type="presParOf" srcId="{988E2BE9-61A0-48D0-8EC2-7A23FDD6C4CA}" destId="{ACB75EBC-6988-427D-875C-B865EFB48AB6}" srcOrd="3" destOrd="0" presId="urn:microsoft.com/office/officeart/2005/8/layout/vList5"/>
    <dgm:cxn modelId="{E0C40D60-AC5F-437C-8740-1DA68DEE83FF}" type="presParOf" srcId="{988E2BE9-61A0-48D0-8EC2-7A23FDD6C4CA}" destId="{33307510-8ECD-45F4-9705-11927076320D}" srcOrd="4" destOrd="0" presId="urn:microsoft.com/office/officeart/2005/8/layout/vList5"/>
    <dgm:cxn modelId="{F2A2C3EF-104E-4E18-B425-6E490E5ED7D4}" type="presParOf" srcId="{33307510-8ECD-45F4-9705-11927076320D}" destId="{63B4A3F4-B266-4B91-A58D-8D3194CF174C}" srcOrd="0" destOrd="0" presId="urn:microsoft.com/office/officeart/2005/8/layout/vList5"/>
    <dgm:cxn modelId="{37BEA7AD-4F69-4044-97B6-0207DDC68EAA}" type="presParOf" srcId="{33307510-8ECD-45F4-9705-11927076320D}" destId="{28C0B1AC-E1A8-47D7-8B6A-3B1AB1C779F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525A0-71D0-40F5-A2A3-3059067C6AD1}">
      <dsp:nvSpPr>
        <dsp:cNvPr id="0" name=""/>
        <dsp:cNvSpPr/>
      </dsp:nvSpPr>
      <dsp:spPr>
        <a:xfrm rot="5400000">
          <a:off x="5281754" y="-2011816"/>
          <a:ext cx="1209692" cy="5540329"/>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security threats to a state, such as bombings, attacks and battle-related deaths, rebel movements, mutinies, coups, or terrorism.</a:t>
          </a:r>
        </a:p>
        <a:p>
          <a:pPr marL="57150" lvl="1" indent="-57150" algn="l" defTabSz="444500">
            <a:lnSpc>
              <a:spcPct val="90000"/>
            </a:lnSpc>
            <a:spcBef>
              <a:spcPct val="0"/>
            </a:spcBef>
            <a:spcAft>
              <a:spcPct val="15000"/>
            </a:spcAft>
            <a:buChar char="•"/>
          </a:pPr>
          <a:r>
            <a:rPr lang="en-US" sz="1000" kern="1200" dirty="0"/>
            <a:t>takes into account serious criminal factors, such as organized crime and homicides, and perceived trust of citizens in domestic security.</a:t>
          </a:r>
        </a:p>
      </dsp:txBody>
      <dsp:txXfrm rot="-5400000">
        <a:off x="3116436" y="212554"/>
        <a:ext cx="5481277" cy="1091588"/>
      </dsp:txXfrm>
    </dsp:sp>
    <dsp:sp modelId="{3D016036-C464-4383-B7C3-8F1F6595CD2A}">
      <dsp:nvSpPr>
        <dsp:cNvPr id="0" name=""/>
        <dsp:cNvSpPr/>
      </dsp:nvSpPr>
      <dsp:spPr>
        <a:xfrm>
          <a:off x="0" y="2291"/>
          <a:ext cx="3116435" cy="151211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C1 Security Apparatus</a:t>
          </a:r>
        </a:p>
      </dsp:txBody>
      <dsp:txXfrm>
        <a:off x="73815" y="76106"/>
        <a:ext cx="2968805" cy="1364485"/>
      </dsp:txXfrm>
    </dsp:sp>
    <dsp:sp modelId="{941835E6-972B-4B2D-B965-107694EA3906}">
      <dsp:nvSpPr>
        <dsp:cNvPr id="0" name=""/>
        <dsp:cNvSpPr/>
      </dsp:nvSpPr>
      <dsp:spPr>
        <a:xfrm rot="5400000">
          <a:off x="5281754" y="-424094"/>
          <a:ext cx="1209692" cy="5540329"/>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fragmentation of state institutions along ethnic, class, clan, racial or religious lines, as well as and brinksmanship and gridlock between ruling elites.</a:t>
          </a:r>
        </a:p>
        <a:p>
          <a:pPr marL="57150" lvl="1" indent="-57150" algn="l" defTabSz="444500">
            <a:lnSpc>
              <a:spcPct val="90000"/>
            </a:lnSpc>
            <a:spcBef>
              <a:spcPct val="0"/>
            </a:spcBef>
            <a:spcAft>
              <a:spcPct val="15000"/>
            </a:spcAft>
            <a:buChar char="•"/>
          </a:pPr>
          <a:r>
            <a:rPr lang="en-US" sz="1000" kern="1200" dirty="0"/>
            <a:t>It also factors the use of nationalistic political rhetoric by ruling elites, often in terms of nationalism, xenophobia, communal irredentism (e.g., a “greater Serbia”) or of communal solidarity (e.g., “ethnic cleansing” or “defending the faith”). In extreme cases, it can be representative of the absence of legitimate leadership widely accepted as representing the entire citizenry</a:t>
          </a:r>
        </a:p>
      </dsp:txBody>
      <dsp:txXfrm rot="-5400000">
        <a:off x="3116436" y="1800276"/>
        <a:ext cx="5481277" cy="1091588"/>
      </dsp:txXfrm>
    </dsp:sp>
    <dsp:sp modelId="{644386E8-3686-4A28-AF1C-22746FDB20EE}">
      <dsp:nvSpPr>
        <dsp:cNvPr id="0" name=""/>
        <dsp:cNvSpPr/>
      </dsp:nvSpPr>
      <dsp:spPr>
        <a:xfrm>
          <a:off x="0" y="1590012"/>
          <a:ext cx="3116435" cy="151211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C2 Factionalized Elites</a:t>
          </a:r>
        </a:p>
      </dsp:txBody>
      <dsp:txXfrm>
        <a:off x="73815" y="1663827"/>
        <a:ext cx="2968805" cy="1364485"/>
      </dsp:txXfrm>
    </dsp:sp>
    <dsp:sp modelId="{28C0B1AC-E1A8-47D7-8B6A-3B1AB1C779F8}">
      <dsp:nvSpPr>
        <dsp:cNvPr id="0" name=""/>
        <dsp:cNvSpPr/>
      </dsp:nvSpPr>
      <dsp:spPr>
        <a:xfrm rot="5400000">
          <a:off x="5281754" y="1163626"/>
          <a:ext cx="1209692" cy="5540329"/>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focuses on divisions and schisms between different groups in society – particularly divisions based on social or political characteristics – and their role in access to services or resources, and inclusion in the political process</a:t>
          </a:r>
        </a:p>
        <a:p>
          <a:pPr marL="57150" lvl="1" indent="-57150" algn="l" defTabSz="444500">
            <a:lnSpc>
              <a:spcPct val="90000"/>
            </a:lnSpc>
            <a:spcBef>
              <a:spcPct val="0"/>
            </a:spcBef>
            <a:spcAft>
              <a:spcPct val="15000"/>
            </a:spcAft>
            <a:buChar char="•"/>
          </a:pPr>
          <a:r>
            <a:rPr lang="en-US" sz="1000" kern="1200" dirty="0"/>
            <a:t>may also have a historical component, where aggrieved communal groups cite injustices of the past, sometimes going back centuries, that influence and shape that group’s role in society and relationships with other groups. This history may in turn be shaped by patterns of real or perceived atrocities or “crimes” committed with apparent impunity against communal groups</a:t>
          </a:r>
        </a:p>
      </dsp:txBody>
      <dsp:txXfrm rot="-5400000">
        <a:off x="3116436" y="3387996"/>
        <a:ext cx="5481277" cy="1091588"/>
      </dsp:txXfrm>
    </dsp:sp>
    <dsp:sp modelId="{63B4A3F4-B266-4B91-A58D-8D3194CF174C}">
      <dsp:nvSpPr>
        <dsp:cNvPr id="0" name=""/>
        <dsp:cNvSpPr/>
      </dsp:nvSpPr>
      <dsp:spPr>
        <a:xfrm>
          <a:off x="0" y="3177733"/>
          <a:ext cx="3116435" cy="151211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C3 Group Grievance</a:t>
          </a:r>
        </a:p>
      </dsp:txBody>
      <dsp:txXfrm>
        <a:off x="73815" y="3251548"/>
        <a:ext cx="2968805" cy="13644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525A0-71D0-40F5-A2A3-3059067C6AD1}">
      <dsp:nvSpPr>
        <dsp:cNvPr id="0" name=""/>
        <dsp:cNvSpPr/>
      </dsp:nvSpPr>
      <dsp:spPr>
        <a:xfrm rot="5400000">
          <a:off x="5112017" y="-1944742"/>
          <a:ext cx="1176998" cy="5365191"/>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considers factors related to economic decline within a country. For example, the Indicator looks at patterns of progressive economic decline of the society as a whole as measured by per capita income, Gross National Product, unemployment rates, inflation, productivity, debt, poverty levels, or business failures</a:t>
          </a:r>
        </a:p>
        <a:p>
          <a:pPr marL="57150" lvl="1" indent="-57150" algn="l" defTabSz="488950">
            <a:lnSpc>
              <a:spcPct val="90000"/>
            </a:lnSpc>
            <a:spcBef>
              <a:spcPct val="0"/>
            </a:spcBef>
            <a:spcAft>
              <a:spcPct val="15000"/>
            </a:spcAft>
            <a:buChar char="•"/>
          </a:pPr>
          <a:r>
            <a:rPr lang="en-US" sz="1100" kern="1200" dirty="0"/>
            <a:t>sudden drops in commodity prices, trade revenue, or foreign investment, and any collapse or devaluation of the national currency. </a:t>
          </a:r>
        </a:p>
      </dsp:txBody>
      <dsp:txXfrm rot="-5400000">
        <a:off x="3017921" y="206810"/>
        <a:ext cx="5307735" cy="1062086"/>
      </dsp:txXfrm>
    </dsp:sp>
    <dsp:sp modelId="{3D016036-C464-4383-B7C3-8F1F6595CD2A}">
      <dsp:nvSpPr>
        <dsp:cNvPr id="0" name=""/>
        <dsp:cNvSpPr/>
      </dsp:nvSpPr>
      <dsp:spPr>
        <a:xfrm>
          <a:off x="0" y="2229"/>
          <a:ext cx="3017920" cy="1471247"/>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E1 Economic Decline &amp; Poverty</a:t>
          </a:r>
        </a:p>
      </dsp:txBody>
      <dsp:txXfrm>
        <a:off x="71820" y="74049"/>
        <a:ext cx="2874280" cy="1327607"/>
      </dsp:txXfrm>
    </dsp:sp>
    <dsp:sp modelId="{941835E6-972B-4B2D-B965-107694EA3906}">
      <dsp:nvSpPr>
        <dsp:cNvPr id="0" name=""/>
        <dsp:cNvSpPr/>
      </dsp:nvSpPr>
      <dsp:spPr>
        <a:xfrm rot="5400000">
          <a:off x="5112017" y="-399932"/>
          <a:ext cx="1176998" cy="5365191"/>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inequality within the economy, irrespective of the actual performance of an economy.</a:t>
          </a:r>
        </a:p>
        <a:p>
          <a:pPr marL="57150" lvl="1" indent="-57150" algn="l" defTabSz="488950">
            <a:lnSpc>
              <a:spcPct val="90000"/>
            </a:lnSpc>
            <a:spcBef>
              <a:spcPct val="0"/>
            </a:spcBef>
            <a:spcAft>
              <a:spcPct val="15000"/>
            </a:spcAft>
            <a:buChar char="•"/>
          </a:pPr>
          <a:r>
            <a:rPr lang="en-US" sz="1100" kern="1200" dirty="0"/>
            <a:t>looks at structural inequality that is based on group (such as racial, ethnic, religious, or other identity group) or based on education, economic status, or region (such as urban-rural divide)</a:t>
          </a:r>
        </a:p>
      </dsp:txBody>
      <dsp:txXfrm rot="-5400000">
        <a:off x="3017921" y="1751620"/>
        <a:ext cx="5307735" cy="1062086"/>
      </dsp:txXfrm>
    </dsp:sp>
    <dsp:sp modelId="{644386E8-3686-4A28-AF1C-22746FDB20EE}">
      <dsp:nvSpPr>
        <dsp:cNvPr id="0" name=""/>
        <dsp:cNvSpPr/>
      </dsp:nvSpPr>
      <dsp:spPr>
        <a:xfrm>
          <a:off x="0" y="1547039"/>
          <a:ext cx="3017920" cy="1471247"/>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E2 Uneven Economic Development</a:t>
          </a:r>
        </a:p>
      </dsp:txBody>
      <dsp:txXfrm>
        <a:off x="71820" y="1618859"/>
        <a:ext cx="2874280" cy="1327607"/>
      </dsp:txXfrm>
    </dsp:sp>
    <dsp:sp modelId="{28C0B1AC-E1A8-47D7-8B6A-3B1AB1C779F8}">
      <dsp:nvSpPr>
        <dsp:cNvPr id="0" name=""/>
        <dsp:cNvSpPr/>
      </dsp:nvSpPr>
      <dsp:spPr>
        <a:xfrm rot="5400000">
          <a:off x="5112017" y="1144877"/>
          <a:ext cx="1176998" cy="5365191"/>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considers the economic impact of human displacement (for economic or political reasons) and the consequences this may have on a country’s development.</a:t>
          </a:r>
        </a:p>
        <a:p>
          <a:pPr marL="57150" lvl="1" indent="-57150" algn="l" defTabSz="488950">
            <a:lnSpc>
              <a:spcPct val="90000"/>
            </a:lnSpc>
            <a:spcBef>
              <a:spcPct val="0"/>
            </a:spcBef>
            <a:spcAft>
              <a:spcPct val="15000"/>
            </a:spcAft>
            <a:buChar char="•"/>
          </a:pPr>
          <a:r>
            <a:rPr lang="en-US" sz="1100" kern="1200" dirty="0"/>
            <a:t>voluntary emigration of the middle class – particularly economically productive segments of the population, such as entrepreneurs, or skilled workers such as physicians – due to economic deterioration in their home country and the hope of better opportunities farther afield</a:t>
          </a:r>
        </a:p>
      </dsp:txBody>
      <dsp:txXfrm rot="-5400000">
        <a:off x="3017921" y="3296429"/>
        <a:ext cx="5307735" cy="1062086"/>
      </dsp:txXfrm>
    </dsp:sp>
    <dsp:sp modelId="{63B4A3F4-B266-4B91-A58D-8D3194CF174C}">
      <dsp:nvSpPr>
        <dsp:cNvPr id="0" name=""/>
        <dsp:cNvSpPr/>
      </dsp:nvSpPr>
      <dsp:spPr>
        <a:xfrm>
          <a:off x="0" y="3091849"/>
          <a:ext cx="3017920" cy="1471247"/>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E3 Human Flight &amp; Brain Drain</a:t>
          </a:r>
        </a:p>
      </dsp:txBody>
      <dsp:txXfrm>
        <a:off x="71820" y="3163669"/>
        <a:ext cx="2874280" cy="13276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525A0-71D0-40F5-A2A3-3059067C6AD1}">
      <dsp:nvSpPr>
        <dsp:cNvPr id="0" name=""/>
        <dsp:cNvSpPr/>
      </dsp:nvSpPr>
      <dsp:spPr>
        <a:xfrm rot="5400000">
          <a:off x="5140345" y="-1955378"/>
          <a:ext cx="1183881" cy="5395093"/>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the representativeness and openness of government and its relationship with its citizenry.</a:t>
          </a:r>
        </a:p>
        <a:p>
          <a:pPr marL="57150" lvl="1" indent="-57150" algn="l" defTabSz="444500">
            <a:lnSpc>
              <a:spcPct val="90000"/>
            </a:lnSpc>
            <a:spcBef>
              <a:spcPct val="0"/>
            </a:spcBef>
            <a:spcAft>
              <a:spcPct val="15000"/>
            </a:spcAft>
            <a:buChar char="•"/>
          </a:pPr>
          <a:r>
            <a:rPr lang="en-US" sz="1000" kern="1200" dirty="0"/>
            <a:t>looks at the population’s level of confidence in state institutions and processes, and assesses the effects where that confidence is absent, manifested through mass public demonstrations, sustained civil disobedience, or the rise of armed insurgencies.</a:t>
          </a:r>
        </a:p>
      </dsp:txBody>
      <dsp:txXfrm rot="-5400000">
        <a:off x="3034739" y="208020"/>
        <a:ext cx="5337301" cy="1068297"/>
      </dsp:txXfrm>
    </dsp:sp>
    <dsp:sp modelId="{3D016036-C464-4383-B7C3-8F1F6595CD2A}">
      <dsp:nvSpPr>
        <dsp:cNvPr id="0" name=""/>
        <dsp:cNvSpPr/>
      </dsp:nvSpPr>
      <dsp:spPr>
        <a:xfrm>
          <a:off x="0" y="2242"/>
          <a:ext cx="3034739" cy="1479851"/>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P1 State Legitimacy</a:t>
          </a:r>
        </a:p>
      </dsp:txBody>
      <dsp:txXfrm>
        <a:off x="72240" y="74482"/>
        <a:ext cx="2890259" cy="1335371"/>
      </dsp:txXfrm>
    </dsp:sp>
    <dsp:sp modelId="{941835E6-972B-4B2D-B965-107694EA3906}">
      <dsp:nvSpPr>
        <dsp:cNvPr id="0" name=""/>
        <dsp:cNvSpPr/>
      </dsp:nvSpPr>
      <dsp:spPr>
        <a:xfrm rot="5400000">
          <a:off x="5140345" y="-401534"/>
          <a:ext cx="1183881" cy="5395093"/>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presence of basic state functions that serve the people. On the one hand, this may include the provision of essential services, such as health, education, water and sanitation, transport infrastructure, electricity and power, and internet and connectivity</a:t>
          </a:r>
        </a:p>
        <a:p>
          <a:pPr marL="57150" lvl="1" indent="-57150" algn="l" defTabSz="444500">
            <a:lnSpc>
              <a:spcPct val="90000"/>
            </a:lnSpc>
            <a:spcBef>
              <a:spcPct val="0"/>
            </a:spcBef>
            <a:spcAft>
              <a:spcPct val="15000"/>
            </a:spcAft>
            <a:buChar char="•"/>
          </a:pPr>
          <a:r>
            <a:rPr lang="en-US" sz="1000" kern="1200" dirty="0"/>
            <a:t>it may include the state’s ability to protect its citizens, such as from terrorism and violence, through perceived effective policing</a:t>
          </a:r>
        </a:p>
      </dsp:txBody>
      <dsp:txXfrm rot="-5400000">
        <a:off x="3034739" y="1761864"/>
        <a:ext cx="5337301" cy="1068297"/>
      </dsp:txXfrm>
    </dsp:sp>
    <dsp:sp modelId="{644386E8-3686-4A28-AF1C-22746FDB20EE}">
      <dsp:nvSpPr>
        <dsp:cNvPr id="0" name=""/>
        <dsp:cNvSpPr/>
      </dsp:nvSpPr>
      <dsp:spPr>
        <a:xfrm>
          <a:off x="0" y="1556086"/>
          <a:ext cx="3034739" cy="1479851"/>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P2 Public Services</a:t>
          </a:r>
        </a:p>
      </dsp:txBody>
      <dsp:txXfrm>
        <a:off x="72240" y="1628326"/>
        <a:ext cx="2890259" cy="1335371"/>
      </dsp:txXfrm>
    </dsp:sp>
    <dsp:sp modelId="{28C0B1AC-E1A8-47D7-8B6A-3B1AB1C779F8}">
      <dsp:nvSpPr>
        <dsp:cNvPr id="0" name=""/>
        <dsp:cNvSpPr/>
      </dsp:nvSpPr>
      <dsp:spPr>
        <a:xfrm rot="5400000">
          <a:off x="5140345" y="1152309"/>
          <a:ext cx="1183881" cy="5395093"/>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considers the relationship between the state and its population insofar as fundamental human rights are protected and freedoms are observed and respected.</a:t>
          </a:r>
        </a:p>
        <a:p>
          <a:pPr marL="57150" lvl="1" indent="-57150" algn="l" defTabSz="444500">
            <a:lnSpc>
              <a:spcPct val="90000"/>
            </a:lnSpc>
            <a:spcBef>
              <a:spcPct val="0"/>
            </a:spcBef>
            <a:spcAft>
              <a:spcPct val="15000"/>
            </a:spcAft>
            <a:buChar char="•"/>
          </a:pPr>
          <a:r>
            <a:rPr lang="en-US" sz="1000" kern="1200" dirty="0"/>
            <a:t>The Indicator looks at whether there is widespread abuse of legal, political and social rights, including those of individuals, groups and institutions (e.g. harassment of the press, politicization of the judiciary, internal use of military for political ends, repression of political opponents). The Indicator also considers outbreaks of politically inspired (as opposed to criminal) violence perpetrated against civilians.</a:t>
          </a:r>
        </a:p>
      </dsp:txBody>
      <dsp:txXfrm rot="-5400000">
        <a:off x="3034739" y="3315707"/>
        <a:ext cx="5337301" cy="1068297"/>
      </dsp:txXfrm>
    </dsp:sp>
    <dsp:sp modelId="{63B4A3F4-B266-4B91-A58D-8D3194CF174C}">
      <dsp:nvSpPr>
        <dsp:cNvPr id="0" name=""/>
        <dsp:cNvSpPr/>
      </dsp:nvSpPr>
      <dsp:spPr>
        <a:xfrm>
          <a:off x="0" y="3109930"/>
          <a:ext cx="3034739" cy="1479851"/>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P3 Human Rights &amp; Rule of Law</a:t>
          </a:r>
        </a:p>
      </dsp:txBody>
      <dsp:txXfrm>
        <a:off x="72240" y="3182170"/>
        <a:ext cx="2890259" cy="13353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525A0-71D0-40F5-A2A3-3059067C6AD1}">
      <dsp:nvSpPr>
        <dsp:cNvPr id="0" name=""/>
        <dsp:cNvSpPr/>
      </dsp:nvSpPr>
      <dsp:spPr>
        <a:xfrm rot="5400000">
          <a:off x="4530529" y="-1636735"/>
          <a:ext cx="1264756" cy="4859207"/>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considers pressures upon the state deriving from the population itself or the environment around it.</a:t>
          </a:r>
        </a:p>
        <a:p>
          <a:pPr marL="57150" lvl="1" indent="-57150" algn="l" defTabSz="400050">
            <a:lnSpc>
              <a:spcPct val="90000"/>
            </a:lnSpc>
            <a:spcBef>
              <a:spcPct val="0"/>
            </a:spcBef>
            <a:spcAft>
              <a:spcPct val="15000"/>
            </a:spcAft>
            <a:buChar char="•"/>
          </a:pPr>
          <a:r>
            <a:rPr lang="en-US" sz="900" kern="1200" dirty="0"/>
            <a:t>Indicator measures population pressures related to food supply, access to safe water, and other life-sustaining resources, or health, such as prevalence of disease and epidemics.</a:t>
          </a:r>
        </a:p>
        <a:p>
          <a:pPr marL="57150" lvl="1" indent="-57150" algn="l" defTabSz="400050">
            <a:lnSpc>
              <a:spcPct val="90000"/>
            </a:lnSpc>
            <a:spcBef>
              <a:spcPct val="0"/>
            </a:spcBef>
            <a:spcAft>
              <a:spcPct val="15000"/>
            </a:spcAft>
            <a:buChar char="•"/>
          </a:pPr>
          <a:r>
            <a:rPr lang="en-US" sz="900" kern="1200" dirty="0"/>
            <a:t>demographic characteristics, such as pressures from high population growth rates or skewed population distributions, such as a “youth or age bulge,” or sharply divergent rates of population growth among competing communal groups, recognizing that such effects can have profound social, economic, and political effects.</a:t>
          </a:r>
        </a:p>
      </dsp:txBody>
      <dsp:txXfrm rot="-5400000">
        <a:off x="2733304" y="222230"/>
        <a:ext cx="4797467" cy="1141276"/>
      </dsp:txXfrm>
    </dsp:sp>
    <dsp:sp modelId="{3D016036-C464-4383-B7C3-8F1F6595CD2A}">
      <dsp:nvSpPr>
        <dsp:cNvPr id="0" name=""/>
        <dsp:cNvSpPr/>
      </dsp:nvSpPr>
      <dsp:spPr>
        <a:xfrm>
          <a:off x="0" y="2395"/>
          <a:ext cx="2733304" cy="158094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S1 Demographic Pressures</a:t>
          </a:r>
        </a:p>
      </dsp:txBody>
      <dsp:txXfrm>
        <a:off x="77175" y="79570"/>
        <a:ext cx="2578954" cy="1426595"/>
      </dsp:txXfrm>
    </dsp:sp>
    <dsp:sp modelId="{941835E6-972B-4B2D-B965-107694EA3906}">
      <dsp:nvSpPr>
        <dsp:cNvPr id="0" name=""/>
        <dsp:cNvSpPr/>
      </dsp:nvSpPr>
      <dsp:spPr>
        <a:xfrm rot="5400000">
          <a:off x="4530529" y="23257"/>
          <a:ext cx="1264756" cy="4859207"/>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measures the pressure upon states caused by the forced displacement of large communities as a result of social, political, environmental or other causes, measuring displacement within countries, as well as refugee flows into others. </a:t>
          </a:r>
        </a:p>
        <a:p>
          <a:pPr marL="57150" lvl="1" indent="-57150" algn="l" defTabSz="400050">
            <a:lnSpc>
              <a:spcPct val="90000"/>
            </a:lnSpc>
            <a:spcBef>
              <a:spcPct val="0"/>
            </a:spcBef>
            <a:spcAft>
              <a:spcPct val="15000"/>
            </a:spcAft>
            <a:buChar char="•"/>
          </a:pPr>
          <a:r>
            <a:rPr lang="en-US" sz="900" kern="1200" dirty="0"/>
            <a:t>measures refugees by country of Asylum, recognizing that population inflows can put additional pressure on public services, and can sometimes create broader humanitarian and security challenges for the receiving state, if that state does not have the absorption capacity and adequate resources</a:t>
          </a:r>
        </a:p>
      </dsp:txBody>
      <dsp:txXfrm rot="-5400000">
        <a:off x="2733304" y="1882222"/>
        <a:ext cx="4797467" cy="1141276"/>
      </dsp:txXfrm>
    </dsp:sp>
    <dsp:sp modelId="{644386E8-3686-4A28-AF1C-22746FDB20EE}">
      <dsp:nvSpPr>
        <dsp:cNvPr id="0" name=""/>
        <dsp:cNvSpPr/>
      </dsp:nvSpPr>
      <dsp:spPr>
        <a:xfrm>
          <a:off x="0" y="1662388"/>
          <a:ext cx="2733304" cy="158094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S2 Refugees &amp; IDPs</a:t>
          </a:r>
        </a:p>
      </dsp:txBody>
      <dsp:txXfrm>
        <a:off x="77175" y="1739563"/>
        <a:ext cx="2578954" cy="1426595"/>
      </dsp:txXfrm>
    </dsp:sp>
    <dsp:sp modelId="{28C0B1AC-E1A8-47D7-8B6A-3B1AB1C779F8}">
      <dsp:nvSpPr>
        <dsp:cNvPr id="0" name=""/>
        <dsp:cNvSpPr/>
      </dsp:nvSpPr>
      <dsp:spPr>
        <a:xfrm rot="5400000">
          <a:off x="4530529" y="1683250"/>
          <a:ext cx="1264756" cy="4859207"/>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considers the influence and impact of external actors in the functioning – particularly security and economic – of a state.</a:t>
          </a:r>
        </a:p>
        <a:p>
          <a:pPr marL="57150" lvl="1" indent="-57150" algn="l" defTabSz="400050">
            <a:lnSpc>
              <a:spcPct val="90000"/>
            </a:lnSpc>
            <a:spcBef>
              <a:spcPct val="0"/>
            </a:spcBef>
            <a:spcAft>
              <a:spcPct val="15000"/>
            </a:spcAft>
            <a:buChar char="•"/>
          </a:pPr>
          <a:r>
            <a:rPr lang="en-US" sz="900" kern="1200" dirty="0"/>
            <a:t>focuses on security aspects of engagement from external actors, both covert and overt, in the internal affairs of a state at risk by governments, armies, intelligence services, identity groups, or other entities that may affect the balance of power (or resolution of a conflict) within a state.</a:t>
          </a:r>
        </a:p>
        <a:p>
          <a:pPr marL="57150" lvl="1" indent="-57150" algn="l" defTabSz="400050">
            <a:lnSpc>
              <a:spcPct val="90000"/>
            </a:lnSpc>
            <a:spcBef>
              <a:spcPct val="0"/>
            </a:spcBef>
            <a:spcAft>
              <a:spcPct val="15000"/>
            </a:spcAft>
            <a:buChar char="•"/>
          </a:pPr>
          <a:r>
            <a:rPr lang="en-US" sz="900" kern="1200" dirty="0"/>
            <a:t>economic engagement by outside actors, including multilateral organizations, through large-scale loans, development projects, or foreign aid, such as ongoing budget support, control of finances, or management of the state’s economic policy, creating economic dependency</a:t>
          </a:r>
        </a:p>
      </dsp:txBody>
      <dsp:txXfrm rot="-5400000">
        <a:off x="2733304" y="3542215"/>
        <a:ext cx="4797467" cy="1141276"/>
      </dsp:txXfrm>
    </dsp:sp>
    <dsp:sp modelId="{63B4A3F4-B266-4B91-A58D-8D3194CF174C}">
      <dsp:nvSpPr>
        <dsp:cNvPr id="0" name=""/>
        <dsp:cNvSpPr/>
      </dsp:nvSpPr>
      <dsp:spPr>
        <a:xfrm>
          <a:off x="0" y="3322381"/>
          <a:ext cx="2733304" cy="158094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X1 External Intervention</a:t>
          </a:r>
        </a:p>
      </dsp:txBody>
      <dsp:txXfrm>
        <a:off x="77175" y="3399556"/>
        <a:ext cx="2578954" cy="142659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42e3e7cd_1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42e3e7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42e3e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b9a3abe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b9a3abe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5f4b554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5f4b55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42e3e7cd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bab3a369_1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a90f7cd913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a90f7cd913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b9a3abe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b9a3abe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d4400e736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d4400e73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d4400e736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d4400e73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696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5"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105" name="Google Shape;105;p25"/>
          <p:cNvSpPr txBox="1">
            <a:spLocks noGrp="1"/>
          </p:cNvSpPr>
          <p:nvPr>
            <p:ph type="ctrTitle"/>
          </p:nvPr>
        </p:nvSpPr>
        <p:spPr>
          <a:xfrm>
            <a:off x="389150" y="1015175"/>
            <a:ext cx="8244300" cy="183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Data Science  Final Project</a:t>
            </a:r>
            <a:endParaRPr sz="6000"/>
          </a:p>
        </p:txBody>
      </p:sp>
      <p:sp>
        <p:nvSpPr>
          <p:cNvPr id="106" name="Google Shape;106;p25"/>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t>
            </a:r>
            <a:r>
              <a:rPr lang="en" sz="2400"/>
              <a:t>y</a:t>
            </a:r>
            <a:r>
              <a:rPr lang="en"/>
              <a:t> Tsedey Aragie</a:t>
            </a:r>
            <a:endParaRPr/>
          </a:p>
        </p:txBody>
      </p:sp>
      <p:sp>
        <p:nvSpPr>
          <p:cNvPr id="107" name="Google Shape;107;p25"/>
          <p:cNvSpPr txBox="1">
            <a:spLocks noGrp="1"/>
          </p:cNvSpPr>
          <p:nvPr>
            <p:ph type="subTitle" idx="1"/>
          </p:nvPr>
        </p:nvSpPr>
        <p:spPr>
          <a:xfrm>
            <a:off x="510450" y="4370773"/>
            <a:ext cx="8123100" cy="5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filmstockinc@gmail.com</a:t>
            </a:r>
            <a:endParaRPr sz="1800"/>
          </a:p>
        </p:txBody>
      </p:sp>
      <p:cxnSp>
        <p:nvCxnSpPr>
          <p:cNvPr id="108" name="Google Shape;108;p25"/>
          <p:cNvCxnSpPr/>
          <p:nvPr/>
        </p:nvCxnSpPr>
        <p:spPr>
          <a:xfrm>
            <a:off x="615150" y="2998025"/>
            <a:ext cx="5004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22476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Research</a:t>
            </a:r>
            <a:endParaRPr sz="3600" dirty="0"/>
          </a:p>
        </p:txBody>
      </p:sp>
      <p:sp>
        <p:nvSpPr>
          <p:cNvPr id="135" name="Google Shape;135;p29"/>
          <p:cNvSpPr txBox="1">
            <a:spLocks noGrp="1"/>
          </p:cNvSpPr>
          <p:nvPr>
            <p:ph type="body" idx="1"/>
          </p:nvPr>
        </p:nvSpPr>
        <p:spPr>
          <a:xfrm>
            <a:off x="311700" y="931396"/>
            <a:ext cx="8520600" cy="39873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dirty="0"/>
              <a:t>The owner of the data, Fund For Peace, an NGO has collected data on several countries and their data set spans from year 2006-2020 – they have covered a total of 15 years and will begin working on 2021 data to be published in the Spring. I wanted to better understand how they went about collecting their data. I needed more understanding about their primary data sources and their process. I was able to reach Nate Haken the Program Director at Fund For Peace. He shared invaluable information that I wouldn’t have been able to obtain from just looking at the website. They have a unique set of data and I was excited to find this information that spans over a decade. Especially the content and factors that they analyzed were closey related to my topic of interest.</a:t>
            </a:r>
          </a:p>
          <a:p>
            <a:pPr marL="0" lvl="0" indent="0" algn="l" rtl="0">
              <a:spcBef>
                <a:spcPts val="0"/>
              </a:spcBef>
              <a:spcAft>
                <a:spcPts val="0"/>
              </a:spcAft>
              <a:buNone/>
            </a:pPr>
            <a:endParaRPr lang="en" sz="900" dirty="0"/>
          </a:p>
          <a:p>
            <a:pPr marL="0" lvl="0" indent="0" algn="l" rtl="0">
              <a:spcBef>
                <a:spcPts val="0"/>
              </a:spcBef>
              <a:spcAft>
                <a:spcPts val="0"/>
              </a:spcAft>
              <a:buNone/>
            </a:pPr>
            <a:r>
              <a:rPr lang="en" sz="900" dirty="0"/>
              <a:t>In order to understand social cohesion you have to consider the opposite end of the spectrum, which is instability and polarization. Kind of like understanding how light effects darkness. As an analogy exploring darkness on a scale and increasing the presence or absence of light. Just like that this data measures on a scale types of incidents that were reported. </a:t>
            </a:r>
          </a:p>
          <a:p>
            <a:pPr marL="0" lvl="0" indent="0" algn="l" rtl="0">
              <a:spcBef>
                <a:spcPts val="0"/>
              </a:spcBef>
              <a:spcAft>
                <a:spcPts val="0"/>
              </a:spcAft>
              <a:buNone/>
            </a:pPr>
            <a:endParaRPr lang="en" sz="900" dirty="0"/>
          </a:p>
          <a:p>
            <a:pPr marL="0" indent="0">
              <a:buNone/>
            </a:pPr>
            <a:r>
              <a:rPr lang="en" sz="900" dirty="0"/>
              <a:t>To beter understand their process they took three different data streams and triangulated the 12 indicators and sub indicators using primary data from World Bank and UNHCR – United Nations High Commissions for Refugees. The the approach taken is to scale and normalize weighted averages. They scanned millions of online public documents and used boolean seraches that they created. They took dynamic factors and content analysis with search strings and would flag counrtires with sharp change from one year to the next. The focus was to identiy events that drove the factors explained in the Fragile State Index. </a:t>
            </a:r>
          </a:p>
          <a:p>
            <a:pPr marL="0" indent="0">
              <a:buNone/>
            </a:pPr>
            <a:endParaRPr lang="en" sz="900" dirty="0"/>
          </a:p>
          <a:p>
            <a:pPr marL="0" indent="0">
              <a:buNone/>
            </a:pPr>
            <a:r>
              <a:rPr lang="en-US" sz="900" dirty="0"/>
              <a:t>A</a:t>
            </a:r>
            <a:r>
              <a:rPr lang="en" sz="900" dirty="0"/>
              <a:t>dditionally two teams of analysts conduct a qualitative analysis to asess for biases and major events and trends in each of the countries.  The two teams have a firewall between them and they trianguate the pre-existing date to determine if the generate the same outcome. This is done by a small team.</a:t>
            </a:r>
          </a:p>
          <a:p>
            <a:pPr marL="0" lvl="0" indent="0" algn="l" rtl="0">
              <a:spcBef>
                <a:spcPts val="0"/>
              </a:spcBef>
              <a:spcAft>
                <a:spcPts val="0"/>
              </a:spcAft>
              <a:buNone/>
            </a:pPr>
            <a:endParaRPr lang="en" sz="900" dirty="0"/>
          </a:p>
          <a:p>
            <a:pPr marL="0" lvl="0" indent="0" algn="l" rtl="0">
              <a:spcBef>
                <a:spcPts val="0"/>
              </a:spcBef>
              <a:spcAft>
                <a:spcPts val="0"/>
              </a:spcAft>
              <a:buNone/>
            </a:pPr>
            <a:r>
              <a:rPr lang="en" sz="900" dirty="0"/>
              <a:t>The methodology was pretty consistent for each year, beginning with 147 countries and now a total of 178 countries on their list.</a:t>
            </a:r>
          </a:p>
          <a:p>
            <a:pPr marL="0" lvl="0" indent="0" algn="l" rtl="0">
              <a:spcBef>
                <a:spcPts val="0"/>
              </a:spcBef>
              <a:spcAft>
                <a:spcPts val="0"/>
              </a:spcAft>
              <a:buNone/>
            </a:pPr>
            <a:endParaRPr lang="en" sz="900" dirty="0"/>
          </a:p>
          <a:p>
            <a:pPr marL="0" lvl="0" indent="0" algn="l" rtl="0">
              <a:spcBef>
                <a:spcPts val="0"/>
              </a:spcBef>
              <a:spcAft>
                <a:spcPts val="0"/>
              </a:spcAft>
              <a:buNone/>
            </a:pPr>
            <a:endParaRPr sz="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90250" y="526350"/>
            <a:ext cx="4669102"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b="1" dirty="0"/>
              <a:t>The hypothesis</a:t>
            </a:r>
            <a:r>
              <a:rPr lang="en" sz="2000" b="1" dirty="0"/>
              <a:t> (or prediction)</a:t>
            </a:r>
            <a:endParaRPr sz="2000" b="1" dirty="0"/>
          </a:p>
          <a:p>
            <a:pPr marL="0" lvl="0" indent="0" algn="l" rtl="0">
              <a:spcBef>
                <a:spcPts val="0"/>
              </a:spcBef>
              <a:spcAft>
                <a:spcPts val="0"/>
              </a:spcAft>
              <a:buNone/>
            </a:pPr>
            <a:r>
              <a:rPr lang="en" sz="3200" dirty="0"/>
              <a:t>Stable nations have minimum grievances; therefore unstable nations have a greater instance of human rights violations?</a:t>
            </a:r>
            <a:endParaRPr sz="3200" dirty="0"/>
          </a:p>
        </p:txBody>
      </p:sp>
      <p:sp>
        <p:nvSpPr>
          <p:cNvPr id="2" name="TextBox 1">
            <a:extLst>
              <a:ext uri="{FF2B5EF4-FFF2-40B4-BE49-F238E27FC236}">
                <a16:creationId xmlns:a16="http://schemas.microsoft.com/office/drawing/2014/main" id="{E1B3B8F4-0C32-48A8-9E18-DB7B808D41D4}"/>
              </a:ext>
            </a:extLst>
          </p:cNvPr>
          <p:cNvSpPr txBox="1"/>
          <p:nvPr/>
        </p:nvSpPr>
        <p:spPr>
          <a:xfrm>
            <a:off x="6100450" y="914400"/>
            <a:ext cx="2329384" cy="3046988"/>
          </a:xfrm>
          <a:prstGeom prst="rect">
            <a:avLst/>
          </a:prstGeom>
          <a:noFill/>
        </p:spPr>
        <p:txBody>
          <a:bodyPr wrap="square" rtlCol="0">
            <a:spAutoFit/>
          </a:bodyPr>
          <a:lstStyle/>
          <a:p>
            <a:r>
              <a:rPr lang="en-US" sz="2400" dirty="0"/>
              <a:t>Definition: </a:t>
            </a:r>
            <a:r>
              <a:rPr lang="en" sz="2400" dirty="0"/>
              <a:t>Social cohesion is the absence of polarization and divison. Also defined as ‘stable’ or ‘very stable’ nations.</a:t>
            </a: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My testing method</a:t>
            </a:r>
            <a:endParaRPr/>
          </a:p>
        </p:txBody>
      </p:sp>
      <p:sp>
        <p:nvSpPr>
          <p:cNvPr id="146" name="Google Shape;146;p3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Supervised ML</a:t>
            </a:r>
          </a:p>
          <a:p>
            <a:pPr marL="0" lvl="0" indent="0" algn="ctr" rtl="0">
              <a:spcBef>
                <a:spcPts val="0"/>
              </a:spcBef>
              <a:spcAft>
                <a:spcPts val="0"/>
              </a:spcAft>
              <a:buNone/>
            </a:pPr>
            <a:r>
              <a:rPr lang="en" dirty="0"/>
              <a:t>Regression</a:t>
            </a:r>
            <a:endParaRPr dirty="0"/>
          </a:p>
        </p:txBody>
      </p:sp>
      <p:sp>
        <p:nvSpPr>
          <p:cNvPr id="147" name="Google Shape;147;p3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methods and databases were used for my analysis?</a:t>
            </a:r>
            <a:endParaRPr dirty="0"/>
          </a:p>
          <a:p>
            <a:pPr marL="457200" lvl="0" indent="-342900" algn="l" rtl="0">
              <a:spcBef>
                <a:spcPts val="1600"/>
              </a:spcBef>
              <a:spcAft>
                <a:spcPts val="0"/>
              </a:spcAft>
              <a:buSzPts val="1800"/>
              <a:buChar char="●"/>
            </a:pPr>
            <a:r>
              <a:rPr lang="en" dirty="0"/>
              <a:t>Machine Learning, Supervised, classification</a:t>
            </a:r>
            <a:endParaRPr dirty="0"/>
          </a:p>
          <a:p>
            <a:pPr lvl="1" indent="-342900">
              <a:buSzPts val="1800"/>
              <a:buChar char="●"/>
            </a:pPr>
            <a:r>
              <a:rPr lang="en-US" dirty="0"/>
              <a:t>K-Learns, </a:t>
            </a:r>
            <a:r>
              <a:rPr lang="en-US" dirty="0" err="1"/>
              <a:t>nn</a:t>
            </a:r>
            <a:r>
              <a:rPr lang="en-US" dirty="0"/>
              <a:t>-model, deep-model, and linear regression.</a:t>
            </a:r>
            <a:endParaRPr dirty="0"/>
          </a:p>
          <a:p>
            <a:pPr marL="457200" lvl="0" indent="-342900" algn="l" rtl="0">
              <a:spcBef>
                <a:spcPts val="1600"/>
              </a:spcBef>
              <a:spcAft>
                <a:spcPts val="1600"/>
              </a:spcAft>
              <a:buSzPts val="1800"/>
              <a:buChar char="●"/>
            </a:pPr>
            <a:r>
              <a:rPr lang="en" sz="1400" dirty="0"/>
              <a:t>Databases: Pandas, Numpy, Tensorflow, Sklearn (preprocessing, model_slection, metrics, linear model, and matplotlib.</a:t>
            </a:r>
            <a:endParaRPr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2"/>
          <p:cNvSpPr txBox="1">
            <a:spLocks noGrp="1"/>
          </p:cNvSpPr>
          <p:nvPr>
            <p:ph type="title"/>
          </p:nvPr>
        </p:nvSpPr>
        <p:spPr>
          <a:xfrm>
            <a:off x="404713" y="473200"/>
            <a:ext cx="2792058" cy="11126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solidFill>
                  <a:schemeClr val="accent3">
                    <a:lumMod val="75000"/>
                  </a:schemeClr>
                </a:solidFill>
              </a:rPr>
              <a:t>A comparative view</a:t>
            </a:r>
            <a:endParaRPr sz="2400" dirty="0">
              <a:solidFill>
                <a:schemeClr val="accent3">
                  <a:lumMod val="75000"/>
                </a:schemeClr>
              </a:solidFill>
            </a:endParaRPr>
          </a:p>
        </p:txBody>
      </p:sp>
      <p:sp>
        <p:nvSpPr>
          <p:cNvPr id="153" name="Google Shape;153;p32"/>
          <p:cNvSpPr txBox="1">
            <a:spLocks noGrp="1"/>
          </p:cNvSpPr>
          <p:nvPr>
            <p:ph type="subTitle" idx="1"/>
          </p:nvPr>
        </p:nvSpPr>
        <p:spPr>
          <a:xfrm>
            <a:off x="111925" y="2058844"/>
            <a:ext cx="4045200" cy="2079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assumption is that wealthy nations are socially cohesive. The nations with very low values of decline are also experiencing heightened levels of fragmentation.</a:t>
            </a:r>
            <a:endParaRPr dirty="0"/>
          </a:p>
        </p:txBody>
      </p:sp>
      <p:sp>
        <p:nvSpPr>
          <p:cNvPr id="154" name="Google Shape;154;p32"/>
          <p:cNvSpPr txBox="1"/>
          <p:nvPr/>
        </p:nvSpPr>
        <p:spPr>
          <a:xfrm>
            <a:off x="220257" y="4670300"/>
            <a:ext cx="4045200" cy="4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t>Dashboard from Tableau</a:t>
            </a:r>
          </a:p>
        </p:txBody>
      </p:sp>
      <p:sp>
        <p:nvSpPr>
          <p:cNvPr id="160" name="Google Shape;160;p32"/>
          <p:cNvSpPr txBox="1">
            <a:spLocks noGrp="1"/>
          </p:cNvSpPr>
          <p:nvPr>
            <p:ph type="body" idx="2"/>
          </p:nvPr>
        </p:nvSpPr>
        <p:spPr>
          <a:xfrm>
            <a:off x="5282125" y="3292788"/>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dk1"/>
                </a:solidFill>
              </a:rPr>
              <a:t>15</a:t>
            </a:r>
            <a:endParaRPr sz="1400">
              <a:solidFill>
                <a:schemeClr val="dk1"/>
              </a:solidFill>
            </a:endParaRPr>
          </a:p>
        </p:txBody>
      </p:sp>
      <p:pic>
        <p:nvPicPr>
          <p:cNvPr id="3" name="Picture 2">
            <a:extLst>
              <a:ext uri="{FF2B5EF4-FFF2-40B4-BE49-F238E27FC236}">
                <a16:creationId xmlns:a16="http://schemas.microsoft.com/office/drawing/2014/main" id="{266C9FBE-0BDF-4897-82BC-83064E8073F8}"/>
              </a:ext>
            </a:extLst>
          </p:cNvPr>
          <p:cNvPicPr>
            <a:picLocks noChangeAspect="1"/>
          </p:cNvPicPr>
          <p:nvPr/>
        </p:nvPicPr>
        <p:blipFill>
          <a:blip r:embed="rId3"/>
          <a:stretch>
            <a:fillRect/>
          </a:stretch>
        </p:blipFill>
        <p:spPr>
          <a:xfrm>
            <a:off x="4592490" y="54088"/>
            <a:ext cx="4531020" cy="2571749"/>
          </a:xfrm>
          <a:prstGeom prst="rect">
            <a:avLst/>
          </a:prstGeom>
        </p:spPr>
      </p:pic>
      <p:sp>
        <p:nvSpPr>
          <p:cNvPr id="11" name="Text Placeholder 10">
            <a:extLst>
              <a:ext uri="{FF2B5EF4-FFF2-40B4-BE49-F238E27FC236}">
                <a16:creationId xmlns:a16="http://schemas.microsoft.com/office/drawing/2014/main" id="{5D0FEB62-7860-4E53-990A-E91E4EB6C0D0}"/>
              </a:ext>
            </a:extLst>
          </p:cNvPr>
          <p:cNvSpPr>
            <a:spLocks noGrp="1"/>
          </p:cNvSpPr>
          <p:nvPr>
            <p:ph type="body" idx="2"/>
          </p:nvPr>
        </p:nvSpPr>
        <p:spPr/>
        <p:txBody>
          <a:bodyPr/>
          <a:lstStyle/>
          <a:p>
            <a:endParaRPr lang="en-US" dirty="0"/>
          </a:p>
        </p:txBody>
      </p:sp>
      <p:sp>
        <p:nvSpPr>
          <p:cNvPr id="13" name="Text Placeholder 12">
            <a:extLst>
              <a:ext uri="{FF2B5EF4-FFF2-40B4-BE49-F238E27FC236}">
                <a16:creationId xmlns:a16="http://schemas.microsoft.com/office/drawing/2014/main" id="{7E459ECB-D25D-45BA-AFCE-65B0662D0F67}"/>
              </a:ext>
            </a:extLst>
          </p:cNvPr>
          <p:cNvSpPr>
            <a:spLocks noGrp="1"/>
          </p:cNvSpPr>
          <p:nvPr>
            <p:ph type="body" idx="2"/>
          </p:nvPr>
        </p:nvSpPr>
        <p:spPr/>
        <p:txBody>
          <a:bodyPr/>
          <a:lstStyle/>
          <a:p>
            <a:endParaRPr lang="en-US"/>
          </a:p>
        </p:txBody>
      </p:sp>
      <p:sp>
        <p:nvSpPr>
          <p:cNvPr id="15" name="Text Placeholder 14">
            <a:extLst>
              <a:ext uri="{FF2B5EF4-FFF2-40B4-BE49-F238E27FC236}">
                <a16:creationId xmlns:a16="http://schemas.microsoft.com/office/drawing/2014/main" id="{25559E9D-4F96-47E8-8B95-8BA8EFA21B9D}"/>
              </a:ext>
            </a:extLst>
          </p:cNvPr>
          <p:cNvSpPr>
            <a:spLocks noGrp="1"/>
          </p:cNvSpPr>
          <p:nvPr>
            <p:ph type="body" idx="2"/>
          </p:nvPr>
        </p:nvSpPr>
        <p:spPr/>
        <p:txBody>
          <a:bodyPr/>
          <a:lstStyle/>
          <a:p>
            <a:endParaRPr lang="en-US"/>
          </a:p>
        </p:txBody>
      </p:sp>
      <p:sp>
        <p:nvSpPr>
          <p:cNvPr id="17" name="Text Placeholder 16">
            <a:extLst>
              <a:ext uri="{FF2B5EF4-FFF2-40B4-BE49-F238E27FC236}">
                <a16:creationId xmlns:a16="http://schemas.microsoft.com/office/drawing/2014/main" id="{1243B170-0F00-4F47-92C7-42FA0F5FBCDE}"/>
              </a:ext>
            </a:extLst>
          </p:cNvPr>
          <p:cNvSpPr>
            <a:spLocks noGrp="1"/>
          </p:cNvSpPr>
          <p:nvPr>
            <p:ph type="body" idx="2"/>
          </p:nvPr>
        </p:nvSpPr>
        <p:spPr/>
        <p:txBody>
          <a:bodyPr/>
          <a:lstStyle/>
          <a:p>
            <a:endParaRPr lang="en-US"/>
          </a:p>
        </p:txBody>
      </p:sp>
      <p:sp>
        <p:nvSpPr>
          <p:cNvPr id="19" name="Text Placeholder 18">
            <a:extLst>
              <a:ext uri="{FF2B5EF4-FFF2-40B4-BE49-F238E27FC236}">
                <a16:creationId xmlns:a16="http://schemas.microsoft.com/office/drawing/2014/main" id="{74F83AE2-D615-4A4F-817F-F165CE33A8DC}"/>
              </a:ext>
            </a:extLst>
          </p:cNvPr>
          <p:cNvSpPr>
            <a:spLocks noGrp="1"/>
          </p:cNvSpPr>
          <p:nvPr>
            <p:ph type="body" idx="2"/>
          </p:nvPr>
        </p:nvSpPr>
        <p:spPr/>
        <p:txBody>
          <a:bodyPr/>
          <a:lstStyle/>
          <a:p>
            <a:endParaRPr lang="en-US"/>
          </a:p>
        </p:txBody>
      </p:sp>
      <p:sp>
        <p:nvSpPr>
          <p:cNvPr id="21" name="Text Placeholder 20">
            <a:extLst>
              <a:ext uri="{FF2B5EF4-FFF2-40B4-BE49-F238E27FC236}">
                <a16:creationId xmlns:a16="http://schemas.microsoft.com/office/drawing/2014/main" id="{BA64EC4F-2EC1-4758-B4B6-AF7FB4694A48}"/>
              </a:ext>
            </a:extLst>
          </p:cNvPr>
          <p:cNvSpPr>
            <a:spLocks noGrp="1"/>
          </p:cNvSpPr>
          <p:nvPr>
            <p:ph type="body" idx="2"/>
          </p:nvPr>
        </p:nvSpPr>
        <p:spPr/>
        <p:txBody>
          <a:bodyPr/>
          <a:lstStyle/>
          <a:p>
            <a:endParaRPr lang="en-US"/>
          </a:p>
        </p:txBody>
      </p:sp>
      <p:sp>
        <p:nvSpPr>
          <p:cNvPr id="23" name="Text Placeholder 22">
            <a:extLst>
              <a:ext uri="{FF2B5EF4-FFF2-40B4-BE49-F238E27FC236}">
                <a16:creationId xmlns:a16="http://schemas.microsoft.com/office/drawing/2014/main" id="{CC8536FA-C788-413E-BE42-BBD79B3C9E0E}"/>
              </a:ext>
            </a:extLst>
          </p:cNvPr>
          <p:cNvSpPr>
            <a:spLocks noGrp="1"/>
          </p:cNvSpPr>
          <p:nvPr>
            <p:ph type="body" idx="2"/>
          </p:nvPr>
        </p:nvSpPr>
        <p:spPr/>
        <p:txBody>
          <a:bodyPr/>
          <a:lstStyle/>
          <a:p>
            <a:endParaRPr lang="en-US"/>
          </a:p>
        </p:txBody>
      </p:sp>
      <p:sp>
        <p:nvSpPr>
          <p:cNvPr id="25" name="Text Placeholder 24">
            <a:extLst>
              <a:ext uri="{FF2B5EF4-FFF2-40B4-BE49-F238E27FC236}">
                <a16:creationId xmlns:a16="http://schemas.microsoft.com/office/drawing/2014/main" id="{32E013FB-2ECC-4262-ACC7-17E2C612DAF9}"/>
              </a:ext>
            </a:extLst>
          </p:cNvPr>
          <p:cNvSpPr>
            <a:spLocks noGrp="1"/>
          </p:cNvSpPr>
          <p:nvPr>
            <p:ph type="body" idx="2"/>
          </p:nvPr>
        </p:nvSpPr>
        <p:spPr/>
        <p:txBody>
          <a:bodyPr/>
          <a:lstStyle/>
          <a:p>
            <a:endParaRPr lang="en-US"/>
          </a:p>
        </p:txBody>
      </p:sp>
      <p:sp>
        <p:nvSpPr>
          <p:cNvPr id="27" name="Text Placeholder 26">
            <a:extLst>
              <a:ext uri="{FF2B5EF4-FFF2-40B4-BE49-F238E27FC236}">
                <a16:creationId xmlns:a16="http://schemas.microsoft.com/office/drawing/2014/main" id="{47F847D2-7C60-4CA0-BACD-CE79834C8678}"/>
              </a:ext>
            </a:extLst>
          </p:cNvPr>
          <p:cNvSpPr>
            <a:spLocks noGrp="1"/>
          </p:cNvSpPr>
          <p:nvPr>
            <p:ph type="body" idx="2"/>
          </p:nvPr>
        </p:nvSpPr>
        <p:spPr/>
        <p:txBody>
          <a:bodyPr/>
          <a:lstStyle/>
          <a:p>
            <a:endParaRPr lang="en-US"/>
          </a:p>
        </p:txBody>
      </p:sp>
      <p:sp>
        <p:nvSpPr>
          <p:cNvPr id="29" name="Text Placeholder 28">
            <a:extLst>
              <a:ext uri="{FF2B5EF4-FFF2-40B4-BE49-F238E27FC236}">
                <a16:creationId xmlns:a16="http://schemas.microsoft.com/office/drawing/2014/main" id="{B77C57FF-9A64-496B-8F20-BE8C9679E692}"/>
              </a:ext>
            </a:extLst>
          </p:cNvPr>
          <p:cNvSpPr>
            <a:spLocks noGrp="1"/>
          </p:cNvSpPr>
          <p:nvPr>
            <p:ph type="body" idx="2"/>
          </p:nvPr>
        </p:nvSpPr>
        <p:spPr/>
        <p:txBody>
          <a:bodyPr/>
          <a:lstStyle/>
          <a:p>
            <a:endParaRPr lang="en-US"/>
          </a:p>
        </p:txBody>
      </p:sp>
      <p:sp>
        <p:nvSpPr>
          <p:cNvPr id="31" name="Text Placeholder 30">
            <a:extLst>
              <a:ext uri="{FF2B5EF4-FFF2-40B4-BE49-F238E27FC236}">
                <a16:creationId xmlns:a16="http://schemas.microsoft.com/office/drawing/2014/main" id="{8EA14BE0-9D4F-4C97-9372-3C9F71E06DEC}"/>
              </a:ext>
            </a:extLst>
          </p:cNvPr>
          <p:cNvSpPr>
            <a:spLocks noGrp="1"/>
          </p:cNvSpPr>
          <p:nvPr>
            <p:ph type="body" idx="2"/>
          </p:nvPr>
        </p:nvSpPr>
        <p:spPr/>
        <p:txBody>
          <a:bodyPr/>
          <a:lstStyle/>
          <a:p>
            <a:endParaRPr lang="en-US"/>
          </a:p>
        </p:txBody>
      </p:sp>
      <p:sp>
        <p:nvSpPr>
          <p:cNvPr id="33" name="Text Placeholder 32">
            <a:extLst>
              <a:ext uri="{FF2B5EF4-FFF2-40B4-BE49-F238E27FC236}">
                <a16:creationId xmlns:a16="http://schemas.microsoft.com/office/drawing/2014/main" id="{15567014-58DC-4CCF-AE54-6465AF721016}"/>
              </a:ext>
            </a:extLst>
          </p:cNvPr>
          <p:cNvSpPr>
            <a:spLocks noGrp="1"/>
          </p:cNvSpPr>
          <p:nvPr>
            <p:ph type="body" idx="2"/>
          </p:nvPr>
        </p:nvSpPr>
        <p:spPr/>
        <p:txBody>
          <a:bodyPr/>
          <a:lstStyle/>
          <a:p>
            <a:endParaRPr lang="en-US"/>
          </a:p>
        </p:txBody>
      </p:sp>
      <p:sp>
        <p:nvSpPr>
          <p:cNvPr id="35" name="Text Placeholder 34">
            <a:extLst>
              <a:ext uri="{FF2B5EF4-FFF2-40B4-BE49-F238E27FC236}">
                <a16:creationId xmlns:a16="http://schemas.microsoft.com/office/drawing/2014/main" id="{58386253-EBFE-43CE-BA07-BD896AB10411}"/>
              </a:ext>
            </a:extLst>
          </p:cNvPr>
          <p:cNvSpPr>
            <a:spLocks noGrp="1"/>
          </p:cNvSpPr>
          <p:nvPr>
            <p:ph type="body" idx="2"/>
          </p:nvPr>
        </p:nvSpPr>
        <p:spPr/>
        <p:txBody>
          <a:bodyPr/>
          <a:lstStyle/>
          <a:p>
            <a:endParaRPr lang="en-US" dirty="0"/>
          </a:p>
        </p:txBody>
      </p:sp>
      <p:pic>
        <p:nvPicPr>
          <p:cNvPr id="39" name="Picture 38">
            <a:extLst>
              <a:ext uri="{FF2B5EF4-FFF2-40B4-BE49-F238E27FC236}">
                <a16:creationId xmlns:a16="http://schemas.microsoft.com/office/drawing/2014/main" id="{2EF87E49-4402-4625-AA4F-367632FADAB9}"/>
              </a:ext>
            </a:extLst>
          </p:cNvPr>
          <p:cNvPicPr>
            <a:picLocks noChangeAspect="1"/>
          </p:cNvPicPr>
          <p:nvPr/>
        </p:nvPicPr>
        <p:blipFill>
          <a:blip r:embed="rId4"/>
          <a:stretch>
            <a:fillRect/>
          </a:stretch>
        </p:blipFill>
        <p:spPr>
          <a:xfrm>
            <a:off x="4596346" y="2573941"/>
            <a:ext cx="4527164" cy="25695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2"/>
          <p:cNvSpPr txBox="1">
            <a:spLocks noGrp="1"/>
          </p:cNvSpPr>
          <p:nvPr>
            <p:ph type="title"/>
          </p:nvPr>
        </p:nvSpPr>
        <p:spPr>
          <a:xfrm>
            <a:off x="404713" y="473200"/>
            <a:ext cx="3359678" cy="1112643"/>
          </a:xfrm>
          <a:prstGeom prst="rect">
            <a:avLst/>
          </a:prstGeom>
        </p:spPr>
        <p:txBody>
          <a:bodyPr spcFirstLastPara="1" wrap="square" lIns="91425" tIns="91425" rIns="91425" bIns="91425" anchor="b" anchorCtr="0">
            <a:noAutofit/>
          </a:bodyPr>
          <a:lstStyle/>
          <a:p>
            <a:pPr lvl="0"/>
            <a:r>
              <a:rPr lang="en-US" sz="2400" dirty="0"/>
              <a:t>A comparative view</a:t>
            </a:r>
            <a:endParaRPr sz="2400" dirty="0"/>
          </a:p>
        </p:txBody>
      </p:sp>
      <p:sp>
        <p:nvSpPr>
          <p:cNvPr id="153" name="Google Shape;153;p32"/>
          <p:cNvSpPr txBox="1">
            <a:spLocks noGrp="1"/>
          </p:cNvSpPr>
          <p:nvPr>
            <p:ph type="subTitle" idx="1"/>
          </p:nvPr>
        </p:nvSpPr>
        <p:spPr>
          <a:xfrm>
            <a:off x="111925" y="2058845"/>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assumption: grievances are correlated to a populations sense of perceived freedom and human rights being</a:t>
            </a:r>
            <a:endParaRPr dirty="0"/>
          </a:p>
        </p:txBody>
      </p:sp>
      <p:sp>
        <p:nvSpPr>
          <p:cNvPr id="154" name="Google Shape;154;p32"/>
          <p:cNvSpPr txBox="1"/>
          <p:nvPr/>
        </p:nvSpPr>
        <p:spPr>
          <a:xfrm>
            <a:off x="265500" y="4495425"/>
            <a:ext cx="4045200" cy="4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t>Dashboard from Tableau</a:t>
            </a:r>
          </a:p>
        </p:txBody>
      </p:sp>
      <p:sp>
        <p:nvSpPr>
          <p:cNvPr id="160" name="Google Shape;160;p32"/>
          <p:cNvSpPr txBox="1">
            <a:spLocks noGrp="1"/>
          </p:cNvSpPr>
          <p:nvPr>
            <p:ph type="body" idx="2"/>
          </p:nvPr>
        </p:nvSpPr>
        <p:spPr>
          <a:xfrm>
            <a:off x="5282125" y="3292788"/>
            <a:ext cx="6894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b="1">
                <a:solidFill>
                  <a:schemeClr val="dk1"/>
                </a:solidFill>
              </a:rPr>
              <a:t>15</a:t>
            </a:r>
            <a:endParaRPr sz="1400">
              <a:solidFill>
                <a:schemeClr val="dk1"/>
              </a:solidFill>
            </a:endParaRPr>
          </a:p>
        </p:txBody>
      </p:sp>
      <p:sp>
        <p:nvSpPr>
          <p:cNvPr id="11" name="Text Placeholder 10">
            <a:extLst>
              <a:ext uri="{FF2B5EF4-FFF2-40B4-BE49-F238E27FC236}">
                <a16:creationId xmlns:a16="http://schemas.microsoft.com/office/drawing/2014/main" id="{5D0FEB62-7860-4E53-990A-E91E4EB6C0D0}"/>
              </a:ext>
            </a:extLst>
          </p:cNvPr>
          <p:cNvSpPr>
            <a:spLocks noGrp="1"/>
          </p:cNvSpPr>
          <p:nvPr>
            <p:ph type="body" idx="2"/>
          </p:nvPr>
        </p:nvSpPr>
        <p:spPr/>
        <p:txBody>
          <a:bodyPr/>
          <a:lstStyle/>
          <a:p>
            <a:endParaRPr lang="en-US" dirty="0"/>
          </a:p>
        </p:txBody>
      </p:sp>
      <p:sp>
        <p:nvSpPr>
          <p:cNvPr id="13" name="Text Placeholder 12">
            <a:extLst>
              <a:ext uri="{FF2B5EF4-FFF2-40B4-BE49-F238E27FC236}">
                <a16:creationId xmlns:a16="http://schemas.microsoft.com/office/drawing/2014/main" id="{7E459ECB-D25D-45BA-AFCE-65B0662D0F67}"/>
              </a:ext>
            </a:extLst>
          </p:cNvPr>
          <p:cNvSpPr>
            <a:spLocks noGrp="1"/>
          </p:cNvSpPr>
          <p:nvPr>
            <p:ph type="body" idx="2"/>
          </p:nvPr>
        </p:nvSpPr>
        <p:spPr/>
        <p:txBody>
          <a:bodyPr/>
          <a:lstStyle/>
          <a:p>
            <a:endParaRPr lang="en-US"/>
          </a:p>
        </p:txBody>
      </p:sp>
      <p:sp>
        <p:nvSpPr>
          <p:cNvPr id="15" name="Text Placeholder 14">
            <a:extLst>
              <a:ext uri="{FF2B5EF4-FFF2-40B4-BE49-F238E27FC236}">
                <a16:creationId xmlns:a16="http://schemas.microsoft.com/office/drawing/2014/main" id="{25559E9D-4F96-47E8-8B95-8BA8EFA21B9D}"/>
              </a:ext>
            </a:extLst>
          </p:cNvPr>
          <p:cNvSpPr>
            <a:spLocks noGrp="1"/>
          </p:cNvSpPr>
          <p:nvPr>
            <p:ph type="body" idx="2"/>
          </p:nvPr>
        </p:nvSpPr>
        <p:spPr/>
        <p:txBody>
          <a:bodyPr/>
          <a:lstStyle/>
          <a:p>
            <a:endParaRPr lang="en-US"/>
          </a:p>
        </p:txBody>
      </p:sp>
      <p:sp>
        <p:nvSpPr>
          <p:cNvPr id="17" name="Text Placeholder 16">
            <a:extLst>
              <a:ext uri="{FF2B5EF4-FFF2-40B4-BE49-F238E27FC236}">
                <a16:creationId xmlns:a16="http://schemas.microsoft.com/office/drawing/2014/main" id="{1243B170-0F00-4F47-92C7-42FA0F5FBCDE}"/>
              </a:ext>
            </a:extLst>
          </p:cNvPr>
          <p:cNvSpPr>
            <a:spLocks noGrp="1"/>
          </p:cNvSpPr>
          <p:nvPr>
            <p:ph type="body" idx="2"/>
          </p:nvPr>
        </p:nvSpPr>
        <p:spPr/>
        <p:txBody>
          <a:bodyPr/>
          <a:lstStyle/>
          <a:p>
            <a:endParaRPr lang="en-US"/>
          </a:p>
        </p:txBody>
      </p:sp>
      <p:sp>
        <p:nvSpPr>
          <p:cNvPr id="19" name="Text Placeholder 18">
            <a:extLst>
              <a:ext uri="{FF2B5EF4-FFF2-40B4-BE49-F238E27FC236}">
                <a16:creationId xmlns:a16="http://schemas.microsoft.com/office/drawing/2014/main" id="{74F83AE2-D615-4A4F-817F-F165CE33A8DC}"/>
              </a:ext>
            </a:extLst>
          </p:cNvPr>
          <p:cNvSpPr>
            <a:spLocks noGrp="1"/>
          </p:cNvSpPr>
          <p:nvPr>
            <p:ph type="body" idx="2"/>
          </p:nvPr>
        </p:nvSpPr>
        <p:spPr/>
        <p:txBody>
          <a:bodyPr/>
          <a:lstStyle/>
          <a:p>
            <a:endParaRPr lang="en-US"/>
          </a:p>
        </p:txBody>
      </p:sp>
      <p:sp>
        <p:nvSpPr>
          <p:cNvPr id="21" name="Text Placeholder 20">
            <a:extLst>
              <a:ext uri="{FF2B5EF4-FFF2-40B4-BE49-F238E27FC236}">
                <a16:creationId xmlns:a16="http://schemas.microsoft.com/office/drawing/2014/main" id="{BA64EC4F-2EC1-4758-B4B6-AF7FB4694A48}"/>
              </a:ext>
            </a:extLst>
          </p:cNvPr>
          <p:cNvSpPr>
            <a:spLocks noGrp="1"/>
          </p:cNvSpPr>
          <p:nvPr>
            <p:ph type="body" idx="2"/>
          </p:nvPr>
        </p:nvSpPr>
        <p:spPr/>
        <p:txBody>
          <a:bodyPr/>
          <a:lstStyle/>
          <a:p>
            <a:endParaRPr lang="en-US"/>
          </a:p>
        </p:txBody>
      </p:sp>
      <p:sp>
        <p:nvSpPr>
          <p:cNvPr id="23" name="Text Placeholder 22">
            <a:extLst>
              <a:ext uri="{FF2B5EF4-FFF2-40B4-BE49-F238E27FC236}">
                <a16:creationId xmlns:a16="http://schemas.microsoft.com/office/drawing/2014/main" id="{CC8536FA-C788-413E-BE42-BBD79B3C9E0E}"/>
              </a:ext>
            </a:extLst>
          </p:cNvPr>
          <p:cNvSpPr>
            <a:spLocks noGrp="1"/>
          </p:cNvSpPr>
          <p:nvPr>
            <p:ph type="body" idx="2"/>
          </p:nvPr>
        </p:nvSpPr>
        <p:spPr/>
        <p:txBody>
          <a:bodyPr/>
          <a:lstStyle/>
          <a:p>
            <a:endParaRPr lang="en-US"/>
          </a:p>
        </p:txBody>
      </p:sp>
      <p:sp>
        <p:nvSpPr>
          <p:cNvPr id="25" name="Text Placeholder 24">
            <a:extLst>
              <a:ext uri="{FF2B5EF4-FFF2-40B4-BE49-F238E27FC236}">
                <a16:creationId xmlns:a16="http://schemas.microsoft.com/office/drawing/2014/main" id="{32E013FB-2ECC-4262-ACC7-17E2C612DAF9}"/>
              </a:ext>
            </a:extLst>
          </p:cNvPr>
          <p:cNvSpPr>
            <a:spLocks noGrp="1"/>
          </p:cNvSpPr>
          <p:nvPr>
            <p:ph type="body" idx="2"/>
          </p:nvPr>
        </p:nvSpPr>
        <p:spPr/>
        <p:txBody>
          <a:bodyPr/>
          <a:lstStyle/>
          <a:p>
            <a:endParaRPr lang="en-US"/>
          </a:p>
        </p:txBody>
      </p:sp>
      <p:sp>
        <p:nvSpPr>
          <p:cNvPr id="27" name="Text Placeholder 26">
            <a:extLst>
              <a:ext uri="{FF2B5EF4-FFF2-40B4-BE49-F238E27FC236}">
                <a16:creationId xmlns:a16="http://schemas.microsoft.com/office/drawing/2014/main" id="{47F847D2-7C60-4CA0-BACD-CE79834C8678}"/>
              </a:ext>
            </a:extLst>
          </p:cNvPr>
          <p:cNvSpPr>
            <a:spLocks noGrp="1"/>
          </p:cNvSpPr>
          <p:nvPr>
            <p:ph type="body" idx="2"/>
          </p:nvPr>
        </p:nvSpPr>
        <p:spPr/>
        <p:txBody>
          <a:bodyPr/>
          <a:lstStyle/>
          <a:p>
            <a:endParaRPr lang="en-US"/>
          </a:p>
        </p:txBody>
      </p:sp>
      <p:sp>
        <p:nvSpPr>
          <p:cNvPr id="29" name="Text Placeholder 28">
            <a:extLst>
              <a:ext uri="{FF2B5EF4-FFF2-40B4-BE49-F238E27FC236}">
                <a16:creationId xmlns:a16="http://schemas.microsoft.com/office/drawing/2014/main" id="{B77C57FF-9A64-496B-8F20-BE8C9679E692}"/>
              </a:ext>
            </a:extLst>
          </p:cNvPr>
          <p:cNvSpPr>
            <a:spLocks noGrp="1"/>
          </p:cNvSpPr>
          <p:nvPr>
            <p:ph type="body" idx="2"/>
          </p:nvPr>
        </p:nvSpPr>
        <p:spPr/>
        <p:txBody>
          <a:bodyPr/>
          <a:lstStyle/>
          <a:p>
            <a:endParaRPr lang="en-US"/>
          </a:p>
        </p:txBody>
      </p:sp>
      <p:sp>
        <p:nvSpPr>
          <p:cNvPr id="31" name="Text Placeholder 30">
            <a:extLst>
              <a:ext uri="{FF2B5EF4-FFF2-40B4-BE49-F238E27FC236}">
                <a16:creationId xmlns:a16="http://schemas.microsoft.com/office/drawing/2014/main" id="{8EA14BE0-9D4F-4C97-9372-3C9F71E06DEC}"/>
              </a:ext>
            </a:extLst>
          </p:cNvPr>
          <p:cNvSpPr>
            <a:spLocks noGrp="1"/>
          </p:cNvSpPr>
          <p:nvPr>
            <p:ph type="body" idx="2"/>
          </p:nvPr>
        </p:nvSpPr>
        <p:spPr/>
        <p:txBody>
          <a:bodyPr/>
          <a:lstStyle/>
          <a:p>
            <a:endParaRPr lang="en-US"/>
          </a:p>
        </p:txBody>
      </p:sp>
      <p:sp>
        <p:nvSpPr>
          <p:cNvPr id="33" name="Text Placeholder 32">
            <a:extLst>
              <a:ext uri="{FF2B5EF4-FFF2-40B4-BE49-F238E27FC236}">
                <a16:creationId xmlns:a16="http://schemas.microsoft.com/office/drawing/2014/main" id="{15567014-58DC-4CCF-AE54-6465AF721016}"/>
              </a:ext>
            </a:extLst>
          </p:cNvPr>
          <p:cNvSpPr>
            <a:spLocks noGrp="1"/>
          </p:cNvSpPr>
          <p:nvPr>
            <p:ph type="body" idx="2"/>
          </p:nvPr>
        </p:nvSpPr>
        <p:spPr/>
        <p:txBody>
          <a:bodyPr/>
          <a:lstStyle/>
          <a:p>
            <a:endParaRPr lang="en-US"/>
          </a:p>
        </p:txBody>
      </p:sp>
      <p:sp>
        <p:nvSpPr>
          <p:cNvPr id="35" name="Text Placeholder 34">
            <a:extLst>
              <a:ext uri="{FF2B5EF4-FFF2-40B4-BE49-F238E27FC236}">
                <a16:creationId xmlns:a16="http://schemas.microsoft.com/office/drawing/2014/main" id="{58386253-EBFE-43CE-BA07-BD896AB10411}"/>
              </a:ext>
            </a:extLst>
          </p:cNvPr>
          <p:cNvSpPr>
            <a:spLocks noGrp="1"/>
          </p:cNvSpPr>
          <p:nvPr>
            <p:ph type="body" idx="2"/>
          </p:nvPr>
        </p:nvSpPr>
        <p:spPr/>
        <p:txBody>
          <a:bodyPr/>
          <a:lstStyle/>
          <a:p>
            <a:endParaRPr lang="en-US" dirty="0"/>
          </a:p>
        </p:txBody>
      </p:sp>
      <p:pic>
        <p:nvPicPr>
          <p:cNvPr id="4" name="Picture 3">
            <a:extLst>
              <a:ext uri="{FF2B5EF4-FFF2-40B4-BE49-F238E27FC236}">
                <a16:creationId xmlns:a16="http://schemas.microsoft.com/office/drawing/2014/main" id="{27B994E0-5BC3-40FA-8B3F-C3C34813577F}"/>
              </a:ext>
            </a:extLst>
          </p:cNvPr>
          <p:cNvPicPr>
            <a:picLocks noChangeAspect="1"/>
          </p:cNvPicPr>
          <p:nvPr/>
        </p:nvPicPr>
        <p:blipFill>
          <a:blip r:embed="rId3"/>
          <a:stretch>
            <a:fillRect/>
          </a:stretch>
        </p:blipFill>
        <p:spPr>
          <a:xfrm>
            <a:off x="4592489" y="0"/>
            <a:ext cx="4531022" cy="2571750"/>
          </a:xfrm>
          <a:prstGeom prst="rect">
            <a:avLst/>
          </a:prstGeom>
        </p:spPr>
      </p:pic>
      <p:pic>
        <p:nvPicPr>
          <p:cNvPr id="6" name="Picture 5">
            <a:extLst>
              <a:ext uri="{FF2B5EF4-FFF2-40B4-BE49-F238E27FC236}">
                <a16:creationId xmlns:a16="http://schemas.microsoft.com/office/drawing/2014/main" id="{C5B2CC76-0226-4A0D-A33C-95D7E0710F84}"/>
              </a:ext>
            </a:extLst>
          </p:cNvPr>
          <p:cNvPicPr>
            <a:picLocks noChangeAspect="1"/>
          </p:cNvPicPr>
          <p:nvPr/>
        </p:nvPicPr>
        <p:blipFill>
          <a:blip r:embed="rId4"/>
          <a:stretch>
            <a:fillRect/>
          </a:stretch>
        </p:blipFill>
        <p:spPr>
          <a:xfrm>
            <a:off x="4592489" y="2571750"/>
            <a:ext cx="4531022" cy="2571750"/>
          </a:xfrm>
          <a:prstGeom prst="rect">
            <a:avLst/>
          </a:prstGeom>
        </p:spPr>
      </p:pic>
    </p:spTree>
    <p:extLst>
      <p:ext uri="{BB962C8B-B14F-4D97-AF65-F5344CB8AC3E}">
        <p14:creationId xmlns:p14="http://schemas.microsoft.com/office/powerpoint/2010/main" val="2160175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211583" y="21809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Conclusion</a:t>
            </a:r>
            <a:endParaRPr sz="3600" dirty="0"/>
          </a:p>
        </p:txBody>
      </p:sp>
      <p:sp>
        <p:nvSpPr>
          <p:cNvPr id="202" name="Google Shape;202;p35"/>
          <p:cNvSpPr txBox="1">
            <a:spLocks noGrp="1"/>
          </p:cNvSpPr>
          <p:nvPr>
            <p:ph type="body" idx="1"/>
          </p:nvPr>
        </p:nvSpPr>
        <p:spPr>
          <a:xfrm>
            <a:off x="118141" y="909140"/>
            <a:ext cx="8520600" cy="317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Understanding the data source is critical to how confident I can be about the conclusion and story that I wish to draw upon.</a:t>
            </a:r>
          </a:p>
          <a:p>
            <a:pPr marL="0" lvl="0" indent="0" algn="l" rtl="0">
              <a:spcBef>
                <a:spcPts val="0"/>
              </a:spcBef>
              <a:spcAft>
                <a:spcPts val="1600"/>
              </a:spcAft>
              <a:buNone/>
            </a:pPr>
            <a:r>
              <a:rPr lang="en" sz="2400" dirty="0"/>
              <a:t>Although I find the metrics that they have selected to be superior. It’s a bit puzzling to analyze all of these nations based on one or three languages. There are 178 countries, and to have a better understanding of social cohesion more data needs to be collected in these different languages. For budget reasons maybe select 5 countries to start collecting data.</a:t>
            </a:r>
            <a:endParaRPr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a:spLocks noGrp="1"/>
          </p:cNvSpPr>
          <p:nvPr>
            <p:ph type="title"/>
          </p:nvPr>
        </p:nvSpPr>
        <p:spPr>
          <a:xfrm>
            <a:off x="463553" y="212650"/>
            <a:ext cx="5797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Always consider language (not computer language) and cultural context when analyzing data.</a:t>
            </a:r>
            <a:endParaRPr sz="4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a:spLocks noGrp="1"/>
          </p:cNvSpPr>
          <p:nvPr>
            <p:ph type="title" idx="4294967295"/>
          </p:nvPr>
        </p:nvSpPr>
        <p:spPr>
          <a:xfrm>
            <a:off x="331723" y="387118"/>
            <a:ext cx="3890100" cy="418749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What will I do next?</a:t>
            </a:r>
            <a:endParaRPr sz="3200" dirty="0"/>
          </a:p>
          <a:p>
            <a:pPr marL="0" lvl="0" indent="0" algn="l" rtl="0">
              <a:lnSpc>
                <a:spcPct val="115000"/>
              </a:lnSpc>
              <a:spcBef>
                <a:spcPts val="1600"/>
              </a:spcBef>
              <a:spcAft>
                <a:spcPts val="1600"/>
              </a:spcAft>
              <a:buNone/>
            </a:pPr>
            <a:r>
              <a:rPr lang="en" sz="1800" dirty="0">
                <a:solidFill>
                  <a:schemeClr val="accent3"/>
                </a:solidFill>
              </a:rPr>
              <a:t>I would like to do a comparative review of the data over the past 10 years and then select certain countries that have experienced polarization and decline of social cohesion resulting in some level of genoicde and analyze what kind of  news reports were published both internationall news agencies and within the country.</a:t>
            </a:r>
            <a:endParaRPr sz="3600" dirty="0"/>
          </a:p>
        </p:txBody>
      </p:sp>
      <p:pic>
        <p:nvPicPr>
          <p:cNvPr id="208" name="Google Shape;208;p36"/>
          <p:cNvPicPr preferRelativeResize="0"/>
          <p:nvPr/>
        </p:nvPicPr>
        <p:blipFill rotWithShape="1">
          <a:blip r:embed="rId3">
            <a:alphaModFix/>
          </a:blip>
          <a:srcRect r="37826"/>
          <a:stretch/>
        </p:blipFill>
        <p:spPr>
          <a:xfrm>
            <a:off x="4548455" y="0"/>
            <a:ext cx="459555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6"/>
          <p:cNvSpPr txBox="1">
            <a:spLocks noGrp="1"/>
          </p:cNvSpPr>
          <p:nvPr>
            <p:ph type="title"/>
          </p:nvPr>
        </p:nvSpPr>
        <p:spPr>
          <a:xfrm>
            <a:off x="282425" y="1816950"/>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 problem or challenge</a:t>
            </a:r>
            <a:endParaRPr/>
          </a:p>
        </p:txBody>
      </p:sp>
      <p:sp>
        <p:nvSpPr>
          <p:cNvPr id="114" name="Google Shape;114;p26"/>
          <p:cNvSpPr txBox="1">
            <a:spLocks noGrp="1"/>
          </p:cNvSpPr>
          <p:nvPr>
            <p:ph type="body" idx="2"/>
          </p:nvPr>
        </p:nvSpPr>
        <p:spPr>
          <a:xfrm>
            <a:off x="4964875" y="160725"/>
            <a:ext cx="3837000" cy="477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What makes a cohesive nation? </a:t>
            </a:r>
            <a:endParaRPr sz="2400" dirty="0"/>
          </a:p>
          <a:p>
            <a:pPr marL="0" lvl="0" indent="0" algn="l" rtl="0">
              <a:spcBef>
                <a:spcPts val="1600"/>
              </a:spcBef>
              <a:spcAft>
                <a:spcPts val="1600"/>
              </a:spcAft>
              <a:buNone/>
            </a:pPr>
            <a:r>
              <a:rPr lang="en" sz="2000" dirty="0"/>
              <a:t>How is social cohesion measured?  In my dataset there are 12 indicators that are measured for 178 countries. The nations are ranked with #1 being the least cohesive least stable country, and 178 as the most stable most cohesive country. </a:t>
            </a:r>
            <a:endParaRPr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B7D66-7C1E-4BA8-8BE4-D73FAB26D89B}"/>
              </a:ext>
            </a:extLst>
          </p:cNvPr>
          <p:cNvSpPr>
            <a:spLocks noGrp="1"/>
          </p:cNvSpPr>
          <p:nvPr>
            <p:ph type="title"/>
          </p:nvPr>
        </p:nvSpPr>
        <p:spPr/>
        <p:txBody>
          <a:bodyPr/>
          <a:lstStyle/>
          <a:p>
            <a:r>
              <a:rPr lang="en-US" sz="4400" dirty="0"/>
              <a:t>Fragile State Index </a:t>
            </a:r>
            <a:br>
              <a:rPr lang="en-US" sz="4400" dirty="0"/>
            </a:br>
            <a:r>
              <a:rPr lang="en-US" sz="1200" dirty="0"/>
              <a:t>by Fund For Peace</a:t>
            </a:r>
          </a:p>
        </p:txBody>
      </p:sp>
      <p:sp>
        <p:nvSpPr>
          <p:cNvPr id="3" name="Subtitle 2">
            <a:extLst>
              <a:ext uri="{FF2B5EF4-FFF2-40B4-BE49-F238E27FC236}">
                <a16:creationId xmlns:a16="http://schemas.microsoft.com/office/drawing/2014/main" id="{982E69E7-F315-45F6-99BE-F4838F1BF3A2}"/>
              </a:ext>
            </a:extLst>
          </p:cNvPr>
          <p:cNvSpPr>
            <a:spLocks noGrp="1"/>
          </p:cNvSpPr>
          <p:nvPr>
            <p:ph type="subTitle" idx="1"/>
          </p:nvPr>
        </p:nvSpPr>
        <p:spPr/>
        <p:txBody>
          <a:bodyPr/>
          <a:lstStyle/>
          <a:p>
            <a:r>
              <a:rPr lang="en-US" dirty="0"/>
              <a:t>12 Indicators</a:t>
            </a:r>
          </a:p>
        </p:txBody>
      </p:sp>
      <p:sp>
        <p:nvSpPr>
          <p:cNvPr id="4" name="Text Placeholder 3">
            <a:extLst>
              <a:ext uri="{FF2B5EF4-FFF2-40B4-BE49-F238E27FC236}">
                <a16:creationId xmlns:a16="http://schemas.microsoft.com/office/drawing/2014/main" id="{8C75A91F-116C-4FB1-A5E8-944043FABD03}"/>
              </a:ext>
            </a:extLst>
          </p:cNvPr>
          <p:cNvSpPr>
            <a:spLocks noGrp="1"/>
          </p:cNvSpPr>
          <p:nvPr>
            <p:ph type="body" idx="2"/>
          </p:nvPr>
        </p:nvSpPr>
        <p:spPr>
          <a:xfrm>
            <a:off x="4906127" y="714165"/>
            <a:ext cx="3837000" cy="4214427"/>
          </a:xfrm>
        </p:spPr>
        <p:txBody>
          <a:bodyPr/>
          <a:lstStyle/>
          <a:p>
            <a:r>
              <a:rPr lang="en-US" sz="1600" dirty="0"/>
              <a:t>C1: Security Apparatus</a:t>
            </a:r>
          </a:p>
          <a:p>
            <a:r>
              <a:rPr lang="en-US" sz="1600" dirty="0"/>
              <a:t>C2: Factionalized Elites</a:t>
            </a:r>
          </a:p>
          <a:p>
            <a:r>
              <a:rPr lang="en-US" sz="1600" dirty="0"/>
              <a:t>C3: Group Grievance</a:t>
            </a:r>
          </a:p>
          <a:p>
            <a:r>
              <a:rPr lang="en-US" sz="1600" dirty="0"/>
              <a:t>E1: Economic Decline &amp;Poverty</a:t>
            </a:r>
          </a:p>
          <a:p>
            <a:r>
              <a:rPr lang="en-US" sz="1600" dirty="0"/>
              <a:t>E2: Uneven Economic Development</a:t>
            </a:r>
          </a:p>
          <a:p>
            <a:r>
              <a:rPr lang="en-US" sz="1600" dirty="0"/>
              <a:t>E3: Human Flight &amp; Brain Drain</a:t>
            </a:r>
          </a:p>
          <a:p>
            <a:r>
              <a:rPr lang="en-US" sz="1600" dirty="0"/>
              <a:t>P1: State Legitimacy</a:t>
            </a:r>
          </a:p>
          <a:p>
            <a:r>
              <a:rPr lang="en-US" sz="1600" dirty="0"/>
              <a:t>P2: Public Services</a:t>
            </a:r>
          </a:p>
          <a:p>
            <a:r>
              <a:rPr lang="en-US" sz="1600" dirty="0"/>
              <a:t>P3: Human Rights &amp; Rule of Law</a:t>
            </a:r>
          </a:p>
          <a:p>
            <a:r>
              <a:rPr lang="en-US" sz="1600" dirty="0"/>
              <a:t>S1: Demographic Pressures</a:t>
            </a:r>
          </a:p>
          <a:p>
            <a:r>
              <a:rPr lang="en-US" sz="1600" dirty="0"/>
              <a:t>S2: Refugees &amp; IDPs Internally Displaced Persons</a:t>
            </a:r>
          </a:p>
          <a:p>
            <a:r>
              <a:rPr lang="en-US" sz="1600" dirty="0"/>
              <a:t>X1: External Intervention</a:t>
            </a:r>
          </a:p>
          <a:p>
            <a:endParaRPr lang="en-US" dirty="0"/>
          </a:p>
          <a:p>
            <a:endParaRPr lang="en-US" dirty="0"/>
          </a:p>
          <a:p>
            <a:endParaRPr lang="en-US" dirty="0"/>
          </a:p>
        </p:txBody>
      </p:sp>
    </p:spTree>
    <p:extLst>
      <p:ext uri="{BB962C8B-B14F-4D97-AF65-F5344CB8AC3E}">
        <p14:creationId xmlns:p14="http://schemas.microsoft.com/office/powerpoint/2010/main" val="1540179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40B366E-6848-4F75-B4D5-58624AC1AAF0}"/>
              </a:ext>
            </a:extLst>
          </p:cNvPr>
          <p:cNvGraphicFramePr/>
          <p:nvPr>
            <p:extLst>
              <p:ext uri="{D42A27DB-BD31-4B8C-83A1-F6EECF244321}">
                <p14:modId xmlns:p14="http://schemas.microsoft.com/office/powerpoint/2010/main" val="3339137379"/>
              </p:ext>
            </p:extLst>
          </p:nvPr>
        </p:nvGraphicFramePr>
        <p:xfrm>
          <a:off x="260303" y="253629"/>
          <a:ext cx="8656765" cy="4692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1326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40B366E-6848-4F75-B4D5-58624AC1AAF0}"/>
              </a:ext>
            </a:extLst>
          </p:cNvPr>
          <p:cNvGraphicFramePr/>
          <p:nvPr>
            <p:extLst>
              <p:ext uri="{D42A27DB-BD31-4B8C-83A1-F6EECF244321}">
                <p14:modId xmlns:p14="http://schemas.microsoft.com/office/powerpoint/2010/main" val="2986122792"/>
              </p:ext>
            </p:extLst>
          </p:nvPr>
        </p:nvGraphicFramePr>
        <p:xfrm>
          <a:off x="273653" y="280327"/>
          <a:ext cx="8383112" cy="4565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609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40B366E-6848-4F75-B4D5-58624AC1AAF0}"/>
              </a:ext>
            </a:extLst>
          </p:cNvPr>
          <p:cNvGraphicFramePr/>
          <p:nvPr>
            <p:extLst>
              <p:ext uri="{D42A27DB-BD31-4B8C-83A1-F6EECF244321}">
                <p14:modId xmlns:p14="http://schemas.microsoft.com/office/powerpoint/2010/main" val="3807276692"/>
              </p:ext>
            </p:extLst>
          </p:nvPr>
        </p:nvGraphicFramePr>
        <p:xfrm>
          <a:off x="407141" y="226931"/>
          <a:ext cx="8429833" cy="4592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3659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40B366E-6848-4F75-B4D5-58624AC1AAF0}"/>
              </a:ext>
            </a:extLst>
          </p:cNvPr>
          <p:cNvGraphicFramePr/>
          <p:nvPr>
            <p:extLst>
              <p:ext uri="{D42A27DB-BD31-4B8C-83A1-F6EECF244321}">
                <p14:modId xmlns:p14="http://schemas.microsoft.com/office/powerpoint/2010/main" val="975185243"/>
              </p:ext>
            </p:extLst>
          </p:nvPr>
        </p:nvGraphicFramePr>
        <p:xfrm>
          <a:off x="490250" y="133489"/>
          <a:ext cx="7592512" cy="4905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6989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Why I chose this topic?</a:t>
            </a:r>
            <a:endParaRPr sz="3600"/>
          </a:p>
        </p:txBody>
      </p:sp>
      <p:sp>
        <p:nvSpPr>
          <p:cNvPr id="120" name="Google Shape;120;p27"/>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Timeliness </a:t>
            </a:r>
            <a:endParaRPr sz="2400" b="1"/>
          </a:p>
          <a:p>
            <a:pPr marL="0" lvl="0" indent="0" algn="l" rtl="0">
              <a:spcBef>
                <a:spcPts val="1600"/>
              </a:spcBef>
              <a:spcAft>
                <a:spcPts val="1600"/>
              </a:spcAft>
              <a:buNone/>
            </a:pPr>
            <a:r>
              <a:rPr lang="en" sz="2400"/>
              <a:t>This has been a topic of interest to me, for a while. I experience and see the world differently from a young age I have had to balance two very different worldviews, and the two countries that have shaped my identity happen to be </a:t>
            </a:r>
            <a:r>
              <a:rPr lang="en" sz="2400" b="1"/>
              <a:t>experiencing a heightened level of social and political polarization at this time.</a:t>
            </a:r>
            <a:r>
              <a:rPr lang="en" sz="2400"/>
              <a:t>  </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Social/Political Polarization - brewing for years</a:t>
            </a:r>
            <a:endParaRPr dirty="0"/>
          </a:p>
        </p:txBody>
      </p:sp>
      <p:sp>
        <p:nvSpPr>
          <p:cNvPr id="126" name="Google Shape;126;p2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 COUNTRY DIVIDED</a:t>
            </a:r>
            <a:endParaRPr/>
          </a:p>
        </p:txBody>
      </p:sp>
      <p:sp>
        <p:nvSpPr>
          <p:cNvPr id="127" name="Google Shape;127;p2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8" name="Google Shape;128;p28"/>
          <p:cNvPicPr preferRelativeResize="0"/>
          <p:nvPr/>
        </p:nvPicPr>
        <p:blipFill>
          <a:blip r:embed="rId3">
            <a:alphaModFix/>
          </a:blip>
          <a:stretch>
            <a:fillRect/>
          </a:stretch>
        </p:blipFill>
        <p:spPr>
          <a:xfrm>
            <a:off x="311700" y="1574800"/>
            <a:ext cx="3924300" cy="2571750"/>
          </a:xfrm>
          <a:prstGeom prst="rect">
            <a:avLst/>
          </a:prstGeom>
          <a:noFill/>
          <a:ln>
            <a:noFill/>
          </a:ln>
        </p:spPr>
      </p:pic>
      <p:pic>
        <p:nvPicPr>
          <p:cNvPr id="129" name="Google Shape;129;p28"/>
          <p:cNvPicPr preferRelativeResize="0"/>
          <p:nvPr/>
        </p:nvPicPr>
        <p:blipFill>
          <a:blip r:embed="rId4">
            <a:alphaModFix/>
          </a:blip>
          <a:stretch>
            <a:fillRect/>
          </a:stretch>
        </p:blipFill>
        <p:spPr>
          <a:xfrm>
            <a:off x="4764700" y="1152475"/>
            <a:ext cx="3924299" cy="350427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379</TotalTime>
  <Words>1948</Words>
  <Application>Microsoft Office PowerPoint</Application>
  <PresentationFormat>On-screen Show (16:9)</PresentationFormat>
  <Paragraphs>98</Paragraphs>
  <Slides>17</Slides>
  <Notes>12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17</vt:i4>
      </vt:variant>
    </vt:vector>
  </HeadingPairs>
  <TitlesOfParts>
    <vt:vector size="21" baseType="lpstr">
      <vt:lpstr>Arial</vt:lpstr>
      <vt:lpstr>Proxima Nova</vt:lpstr>
      <vt:lpstr>Simple Light</vt:lpstr>
      <vt:lpstr>Spearmint</vt:lpstr>
      <vt:lpstr>Data Science  Final Project</vt:lpstr>
      <vt:lpstr>The problem or challenge</vt:lpstr>
      <vt:lpstr>Fragile State Index  by Fund For Peace</vt:lpstr>
      <vt:lpstr>PowerPoint Presentation</vt:lpstr>
      <vt:lpstr>PowerPoint Presentation</vt:lpstr>
      <vt:lpstr>PowerPoint Presentation</vt:lpstr>
      <vt:lpstr>PowerPoint Presentation</vt:lpstr>
      <vt:lpstr>Why I chose this topic?</vt:lpstr>
      <vt:lpstr>Social/Political Polarization - brewing for years</vt:lpstr>
      <vt:lpstr>Research</vt:lpstr>
      <vt:lpstr>The hypothesis (or prediction) Stable nations have minimum grievances; therefore unstable nations have a greater instance of human rights violations?</vt:lpstr>
      <vt:lpstr>My testing method</vt:lpstr>
      <vt:lpstr>A comparative view</vt:lpstr>
      <vt:lpstr>A comparative view</vt:lpstr>
      <vt:lpstr>Conclusion</vt:lpstr>
      <vt:lpstr>Always consider language (not computer language) and cultural context when analyzing data.</vt:lpstr>
      <vt:lpstr>What will I do next? I would like to do a comparative review of the data over the past 10 years and then select certain countries that have experienced polarization and decline of social cohesion resulting in some level of genoicde and analyze what kind of  news reports were published both internationall news agencies and within the country.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Final Project</dc:title>
  <cp:lastModifiedBy>Tsedey A</cp:lastModifiedBy>
  <cp:revision>33</cp:revision>
  <dcterms:modified xsi:type="dcterms:W3CDTF">2021-01-08T02:52:13Z</dcterms:modified>
</cp:coreProperties>
</file>